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77" r:id="rId5"/>
    <p:sldId id="278" r:id="rId6"/>
    <p:sldId id="279"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26/09/2014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26/09/2014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26/09/2014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26/09/2014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26/09/2014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26/09/2014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26/09/2014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26/09/2014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26/09/2014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26/09/2014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26/09/2014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26/09/2014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gesreg03-bo.gesreg.fr/gesdoc_application/1/section/edit/1767#Article_L._541-4-3" TargetMode="External"/><Relationship Id="rId2" Type="http://schemas.openxmlformats.org/officeDocument/2006/relationships/hyperlink" Target="http://www.ineris.fr/aida/consultation_document/1767#Article_L._541-4-3" TargetMode="External"/><Relationship Id="rId1" Type="http://schemas.openxmlformats.org/officeDocument/2006/relationships/slideLayout" Target="../slideLayouts/slideLayout2.xml"/><Relationship Id="rId4" Type="http://schemas.openxmlformats.org/officeDocument/2006/relationships/hyperlink" Target="http://www.ineris.fr/aida/consultation_document/1075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958975"/>
            <a:ext cx="7772400" cy="1470025"/>
          </a:xfrm>
        </p:spPr>
        <p:txBody>
          <a:bodyPr>
            <a:normAutofit fontScale="90000"/>
          </a:bodyPr>
          <a:lstStyle/>
          <a:p>
            <a:r>
              <a:rPr lang="fr-FR" sz="2400" b="1" dirty="0"/>
              <a:t>Sortie de Statut de Déchet des broyats d’emballages en bois</a:t>
            </a:r>
            <a:br>
              <a:rPr lang="fr-FR" sz="2400" b="1" dirty="0"/>
            </a:br>
            <a:r>
              <a:rPr lang="fr-FR" sz="2400" b="1" dirty="0"/>
              <a:t>pour un usage comme combustible dans les installations de</a:t>
            </a:r>
            <a:br>
              <a:rPr lang="fr-FR" sz="2400" b="1" dirty="0"/>
            </a:br>
            <a:r>
              <a:rPr lang="fr-FR" sz="2400" b="1" dirty="0"/>
              <a:t>combustion</a:t>
            </a:r>
            <a:r>
              <a:rPr lang="fr-FR" sz="2400" b="1" dirty="0"/>
              <a:t/>
            </a:r>
            <a:br>
              <a:rPr lang="fr-FR" sz="2400" b="1" dirty="0"/>
            </a:br>
            <a:endParaRPr lang="fr-FR" sz="2400" dirty="0"/>
          </a:p>
        </p:txBody>
      </p:sp>
    </p:spTree>
    <p:extLst>
      <p:ext uri="{BB962C8B-B14F-4D97-AF65-F5344CB8AC3E}">
        <p14:creationId xmlns:p14="http://schemas.microsoft.com/office/powerpoint/2010/main" val="224874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2630"/>
            <a:ext cx="8229600" cy="346050"/>
          </a:xfrm>
        </p:spPr>
        <p:txBody>
          <a:bodyPr>
            <a:noAutofit/>
          </a:bodyPr>
          <a:lstStyle/>
          <a:p>
            <a:r>
              <a:rPr lang="fr-FR" sz="1800" dirty="0" smtClean="0"/>
              <a:t>Rubrique </a:t>
            </a:r>
            <a:r>
              <a:rPr lang="fr-FR" sz="1800" dirty="0" smtClean="0"/>
              <a:t>ICPE 2910</a:t>
            </a:r>
            <a:endParaRPr lang="fr-FR" sz="1800"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524940348"/>
              </p:ext>
            </p:extLst>
          </p:nvPr>
        </p:nvGraphicFramePr>
        <p:xfrm>
          <a:off x="395536" y="692696"/>
          <a:ext cx="8229600" cy="5800090"/>
        </p:xfrm>
        <a:graphic>
          <a:graphicData uri="http://schemas.openxmlformats.org/drawingml/2006/table">
            <a:tbl>
              <a:tblPr>
                <a:tableStyleId>{5C22544A-7EE6-4342-B048-85BDC9FD1C3A}</a:tableStyleId>
              </a:tblPr>
              <a:tblGrid>
                <a:gridCol w="7632848"/>
                <a:gridCol w="596752"/>
              </a:tblGrid>
              <a:tr h="370840">
                <a:tc>
                  <a:txBody>
                    <a:bodyPr/>
                    <a:lstStyle/>
                    <a:p>
                      <a:r>
                        <a:rPr lang="fr-FR" sz="1200" b="1" baseline="0" dirty="0"/>
                        <a:t>A. Lorsque l'installation consomme exclusivement, seuls ou en mélange, du gaz naturel, des gaz de pétrole liquéfiés, du fioul domestique, du charbon, des fiouls lourds, de la biomasse telle que définie au a ou au b (i) ou au b (iv) de la définition de biomasse, des produits connexes de scierie issus du b (v) de la définition de biomasse ou lorsque la biomasse est issue de déchets au sens de </a:t>
                      </a:r>
                      <a:r>
                        <a:rPr lang="fr-FR" sz="1200" b="1" baseline="0" dirty="0">
                          <a:hlinkClick r:id="rId2"/>
                        </a:rPr>
                        <a:t>l'article L. 541-4-3 du code de l'environnement</a:t>
                      </a:r>
                      <a:r>
                        <a:rPr lang="fr-FR" sz="1200" b="1" baseline="0" dirty="0"/>
                        <a:t>, à l'exclusion des installations visées par d'autres rubriques de la nomenclature pour lesquelles la combustion participe à la fusion, la cuisson ou au traitement, en mélange avec les gaz de combustion, des matières entrantes, si la puissance thermique nominale de l'installation est :</a:t>
                      </a:r>
                      <a:endParaRPr lang="fr-FR" sz="1200" baseline="0" dirty="0"/>
                    </a:p>
                  </a:txBody>
                  <a:tcPr marL="9525" marR="9525" marT="9525" marB="9525" anchor="ctr">
                    <a:solidFill>
                      <a:schemeClr val="accent1">
                        <a:lumMod val="40000"/>
                        <a:lumOff val="60000"/>
                      </a:schemeClr>
                    </a:solidFill>
                  </a:tcPr>
                </a:tc>
                <a:tc>
                  <a:txBody>
                    <a:bodyPr/>
                    <a:lstStyle/>
                    <a:p>
                      <a:r>
                        <a:rPr lang="fr-FR" sz="1200" baseline="0" dirty="0"/>
                        <a:t> </a:t>
                      </a:r>
                    </a:p>
                  </a:txBody>
                  <a:tcPr marL="9525" marR="9525" marT="9525" marB="9525" anchor="ctr">
                    <a:solidFill>
                      <a:schemeClr val="accent1">
                        <a:lumMod val="40000"/>
                        <a:lumOff val="60000"/>
                      </a:schemeClr>
                    </a:solidFill>
                  </a:tcPr>
                </a:tc>
              </a:tr>
              <a:tr h="370840">
                <a:tc>
                  <a:txBody>
                    <a:bodyPr/>
                    <a:lstStyle/>
                    <a:p>
                      <a:r>
                        <a:rPr lang="fr-FR" sz="1200" baseline="0"/>
                        <a:t>1. Supérieure ou égale à 20 MW</a:t>
                      </a:r>
                    </a:p>
                  </a:txBody>
                  <a:tcPr marL="9525" marR="9525" marT="9525" marB="9525" anchor="ctr"/>
                </a:tc>
                <a:tc>
                  <a:txBody>
                    <a:bodyPr/>
                    <a:lstStyle/>
                    <a:p>
                      <a:pPr algn="ctr"/>
                      <a:r>
                        <a:rPr lang="fr-FR" sz="1200" b="0" baseline="0" dirty="0"/>
                        <a:t>(A-3)</a:t>
                      </a:r>
                    </a:p>
                  </a:txBody>
                  <a:tcPr marL="9525" marR="9525" marT="9525" marB="9525" anchor="ctr"/>
                </a:tc>
              </a:tr>
              <a:tr h="370840">
                <a:tc>
                  <a:txBody>
                    <a:bodyPr/>
                    <a:lstStyle/>
                    <a:p>
                      <a:r>
                        <a:rPr lang="fr-FR" sz="1200" baseline="0"/>
                        <a:t>2. Supérieure à 2 MW, mais inférieure à 20 MW</a:t>
                      </a:r>
                    </a:p>
                  </a:txBody>
                  <a:tcPr marL="9525" marR="9525" marT="9525" marB="9525" anchor="ctr"/>
                </a:tc>
                <a:tc>
                  <a:txBody>
                    <a:bodyPr/>
                    <a:lstStyle/>
                    <a:p>
                      <a:pPr algn="ctr"/>
                      <a:r>
                        <a:rPr lang="fr-FR" sz="1200" b="0" baseline="0" dirty="0"/>
                        <a:t>(DC)</a:t>
                      </a:r>
                    </a:p>
                  </a:txBody>
                  <a:tcPr marL="9525" marR="9525" marT="9525" marB="9525" anchor="ctr"/>
                </a:tc>
              </a:tr>
              <a:tr h="370840">
                <a:tc>
                  <a:txBody>
                    <a:bodyPr/>
                    <a:lstStyle/>
                    <a:p>
                      <a:r>
                        <a:rPr lang="fr-FR" sz="1200" b="1" baseline="0" dirty="0"/>
                        <a:t>B. Lorsque les produits consommés seuls ou en mélange sont différents de ceux visés en A et C ou sont de la biomasse telle que définie au b (ii) ou au b (iii) ou au b (v) de la définition de biomasse, et si la puissance thermique nominale de l'installation est :</a:t>
                      </a:r>
                      <a:endParaRPr lang="fr-FR" sz="1200" baseline="0" dirty="0"/>
                    </a:p>
                  </a:txBody>
                  <a:tcPr marL="9525" marR="9525" marT="9525" marB="9525" anchor="ctr">
                    <a:solidFill>
                      <a:schemeClr val="accent1">
                        <a:lumMod val="40000"/>
                        <a:lumOff val="60000"/>
                      </a:schemeClr>
                    </a:solidFill>
                  </a:tcPr>
                </a:tc>
                <a:tc>
                  <a:txBody>
                    <a:bodyPr/>
                    <a:lstStyle/>
                    <a:p>
                      <a:pPr algn="ctr"/>
                      <a:r>
                        <a:rPr lang="fr-FR" sz="1200" b="0" baseline="0" dirty="0"/>
                        <a:t> </a:t>
                      </a:r>
                    </a:p>
                  </a:txBody>
                  <a:tcPr marL="9525" marR="9525" marT="9525" marB="9525" anchor="ctr">
                    <a:solidFill>
                      <a:schemeClr val="accent1">
                        <a:lumMod val="40000"/>
                        <a:lumOff val="60000"/>
                      </a:schemeClr>
                    </a:solidFill>
                  </a:tcPr>
                </a:tc>
              </a:tr>
              <a:tr h="370840">
                <a:tc>
                  <a:txBody>
                    <a:bodyPr/>
                    <a:lstStyle/>
                    <a:p>
                      <a:r>
                        <a:rPr lang="fr-FR" sz="1200" kern="1200" baseline="0" dirty="0">
                          <a:solidFill>
                            <a:schemeClr val="dk1"/>
                          </a:solidFill>
                          <a:latin typeface="+mn-lt"/>
                          <a:ea typeface="+mn-ea"/>
                          <a:cs typeface="+mn-cs"/>
                        </a:rPr>
                        <a:t>1. Supérieure ou égale à 20 MW</a:t>
                      </a:r>
                    </a:p>
                  </a:txBody>
                  <a:tcPr marL="9525" marR="9525" marT="9525" marB="9525" anchor="ctr">
                    <a:solidFill>
                      <a:srgbClr val="E9EDF4"/>
                    </a:solidFill>
                  </a:tcPr>
                </a:tc>
                <a:tc>
                  <a:txBody>
                    <a:bodyPr/>
                    <a:lstStyle/>
                    <a:p>
                      <a:pPr algn="ctr"/>
                      <a:r>
                        <a:rPr lang="fr-FR" sz="1200" b="0" kern="1200" baseline="0" dirty="0">
                          <a:solidFill>
                            <a:schemeClr val="dk1"/>
                          </a:solidFill>
                          <a:latin typeface="+mn-lt"/>
                          <a:ea typeface="+mn-ea"/>
                          <a:cs typeface="+mn-cs"/>
                        </a:rPr>
                        <a:t>(A-3)</a:t>
                      </a:r>
                    </a:p>
                  </a:txBody>
                  <a:tcPr marL="9525" marR="9525" marT="9525" marB="9525" anchor="ctr">
                    <a:solidFill>
                      <a:srgbClr val="E9EDF4"/>
                    </a:solidFill>
                  </a:tcPr>
                </a:tc>
              </a:tr>
              <a:tr h="370840">
                <a:tc>
                  <a:txBody>
                    <a:bodyPr/>
                    <a:lstStyle/>
                    <a:p>
                      <a:r>
                        <a:rPr lang="fr-FR" sz="1200" baseline="0" dirty="0"/>
                        <a:t>2. Supérieure à 0,1 MW mais inférieure à 20 MW :</a:t>
                      </a:r>
                    </a:p>
                  </a:txBody>
                  <a:tcPr marL="9525" marR="9525" marT="9525" marB="9525" anchor="ctr"/>
                </a:tc>
                <a:tc>
                  <a:txBody>
                    <a:bodyPr/>
                    <a:lstStyle/>
                    <a:p>
                      <a:pPr algn="ctr"/>
                      <a:r>
                        <a:rPr lang="fr-FR" sz="1200" b="0" baseline="0" dirty="0"/>
                        <a:t> </a:t>
                      </a:r>
                    </a:p>
                  </a:txBody>
                  <a:tcPr marL="9525" marR="9525" marT="9525" marB="9525" anchor="ctr"/>
                </a:tc>
              </a:tr>
              <a:tr h="370840">
                <a:tc>
                  <a:txBody>
                    <a:bodyPr/>
                    <a:lstStyle/>
                    <a:p>
                      <a:r>
                        <a:rPr lang="fr-FR" sz="1200" baseline="0" dirty="0"/>
                        <a:t>a) En cas d'utilisation de biomasse telle que définie au b (ii) ou au b (iii) ou au b (v) de la définition de biomasse, ou de biogaz autre que celui visé en 2910-C, ou de produit autre que biomasse issu de déchets au sens de </a:t>
                      </a:r>
                      <a:r>
                        <a:rPr lang="fr-FR" sz="1200" baseline="0" dirty="0">
                          <a:hlinkClick r:id="rId3"/>
                        </a:rPr>
                        <a:t>l'article L. 541-4-3 du code de l'environnement</a:t>
                      </a:r>
                      <a:endParaRPr lang="fr-FR" sz="1200" baseline="0" dirty="0"/>
                    </a:p>
                  </a:txBody>
                  <a:tcPr marL="9525" marR="9525" marT="9525" marB="9525" anchor="ctr"/>
                </a:tc>
                <a:tc>
                  <a:txBody>
                    <a:bodyPr/>
                    <a:lstStyle/>
                    <a:p>
                      <a:pPr algn="ctr"/>
                      <a:r>
                        <a:rPr lang="fr-FR" sz="1200" b="0" baseline="0" dirty="0"/>
                        <a:t>(E)</a:t>
                      </a:r>
                    </a:p>
                  </a:txBody>
                  <a:tcPr marL="9525" marR="9525" marT="9525" marB="9525" anchor="ctr"/>
                </a:tc>
              </a:tr>
              <a:tr h="370840">
                <a:tc>
                  <a:txBody>
                    <a:bodyPr/>
                    <a:lstStyle/>
                    <a:p>
                      <a:r>
                        <a:rPr lang="fr-FR" sz="1200" baseline="0"/>
                        <a:t>b) Dans les autres cas</a:t>
                      </a:r>
                    </a:p>
                  </a:txBody>
                  <a:tcPr marL="9525" marR="9525" marT="9525" marB="9525" anchor="ctr"/>
                </a:tc>
                <a:tc>
                  <a:txBody>
                    <a:bodyPr/>
                    <a:lstStyle/>
                    <a:p>
                      <a:pPr algn="ctr"/>
                      <a:r>
                        <a:rPr lang="fr-FR" sz="1200" b="0" baseline="0" dirty="0"/>
                        <a:t>(A-3)</a:t>
                      </a:r>
                    </a:p>
                  </a:txBody>
                  <a:tcPr marL="9525" marR="9525" marT="9525" marB="9525" anchor="ctr"/>
                </a:tc>
              </a:tr>
              <a:tr h="370840">
                <a:tc>
                  <a:txBody>
                    <a:bodyPr/>
                    <a:lstStyle/>
                    <a:p>
                      <a:r>
                        <a:rPr lang="fr-FR" sz="1200" b="1" baseline="0" dirty="0"/>
                        <a:t>C. Lorsque l'installation consomme exclusivement du biogaz provenant d'installation classée sous </a:t>
                      </a:r>
                      <a:r>
                        <a:rPr lang="fr-FR" sz="1200" b="1" baseline="0" dirty="0">
                          <a:hlinkClick r:id="rId4" tooltip="2781. Installations de méthanisation de déchets non dangereux ou matière végétale brute à l'exclusion des installations de stations d'épuration urbaines"/>
                        </a:rPr>
                        <a:t>la rubrique 2781-1</a:t>
                      </a:r>
                      <a:r>
                        <a:rPr lang="fr-FR" sz="1200" b="1" baseline="0" dirty="0"/>
                        <a:t> et si la puissance thermique nominale de l'installation est supérieure à 0,1 MW :</a:t>
                      </a:r>
                    </a:p>
                  </a:txBody>
                  <a:tcPr marL="9525" marR="9525" marT="9525" marB="9525" anchor="ctr">
                    <a:solidFill>
                      <a:schemeClr val="accent1">
                        <a:lumMod val="40000"/>
                        <a:lumOff val="60000"/>
                      </a:schemeClr>
                    </a:solidFill>
                  </a:tcPr>
                </a:tc>
                <a:tc>
                  <a:txBody>
                    <a:bodyPr/>
                    <a:lstStyle/>
                    <a:p>
                      <a:pPr algn="ctr"/>
                      <a:r>
                        <a:rPr lang="fr-FR" sz="1200" b="0" baseline="0" dirty="0"/>
                        <a:t> </a:t>
                      </a:r>
                    </a:p>
                  </a:txBody>
                  <a:tcPr marL="9525" marR="9525" marT="9525" marB="9525" anchor="ctr">
                    <a:solidFill>
                      <a:schemeClr val="accent1">
                        <a:lumMod val="40000"/>
                        <a:lumOff val="60000"/>
                      </a:schemeClr>
                    </a:solidFill>
                  </a:tcPr>
                </a:tc>
              </a:tr>
              <a:tr h="370840">
                <a:tc>
                  <a:txBody>
                    <a:bodyPr/>
                    <a:lstStyle/>
                    <a:p>
                      <a:r>
                        <a:rPr lang="fr-FR" sz="1200" baseline="0" dirty="0"/>
                        <a:t>1. Lorsque le biogaz est produit par une installation soumise à autorisation ou par plusieurs installations classées au titre de </a:t>
                      </a:r>
                      <a:r>
                        <a:rPr lang="fr-FR" sz="1200" baseline="0" dirty="0">
                          <a:hlinkClick r:id="rId4" tooltip="2781. Installations de méthanisation de déchets non dangereux ou matière végétale brute à l'exclusion des installations de stations d'épuration urbaines"/>
                        </a:rPr>
                        <a:t>la rubrique 2781-1</a:t>
                      </a:r>
                      <a:endParaRPr lang="fr-FR" sz="1200" baseline="0" dirty="0"/>
                    </a:p>
                  </a:txBody>
                  <a:tcPr marL="9525" marR="9525" marT="9525" marB="9525" anchor="ctr"/>
                </a:tc>
                <a:tc>
                  <a:txBody>
                    <a:bodyPr/>
                    <a:lstStyle/>
                    <a:p>
                      <a:pPr algn="ctr"/>
                      <a:r>
                        <a:rPr lang="fr-FR" sz="1200" b="0" baseline="0" dirty="0"/>
                        <a:t>(A-3)</a:t>
                      </a:r>
                    </a:p>
                  </a:txBody>
                  <a:tcPr marL="9525" marR="9525" marT="9525" marB="9525" anchor="ctr"/>
                </a:tc>
              </a:tr>
              <a:tr h="370840">
                <a:tc>
                  <a:txBody>
                    <a:bodyPr/>
                    <a:lstStyle/>
                    <a:p>
                      <a:r>
                        <a:rPr lang="fr-FR" sz="1200" baseline="0" dirty="0"/>
                        <a:t>2. Lorsque le biogaz est produit par une seule installation soumise à enregistrement au titre de </a:t>
                      </a:r>
                      <a:r>
                        <a:rPr lang="fr-FR" sz="1200" baseline="0" dirty="0">
                          <a:hlinkClick r:id="rId4" tooltip="2781. Installations de méthanisation de déchets non dangereux ou matière végétale brute à l'exclusion des installations de stations d'épuration urbaines"/>
                        </a:rPr>
                        <a:t>la rubrique 2781-1</a:t>
                      </a:r>
                      <a:endParaRPr lang="fr-FR" sz="1200" baseline="0" dirty="0"/>
                    </a:p>
                  </a:txBody>
                  <a:tcPr marL="9525" marR="9525" marT="9525" marB="9525" anchor="ctr"/>
                </a:tc>
                <a:tc>
                  <a:txBody>
                    <a:bodyPr/>
                    <a:lstStyle/>
                    <a:p>
                      <a:pPr algn="ctr"/>
                      <a:r>
                        <a:rPr lang="fr-FR" sz="1200" b="0" baseline="0" dirty="0"/>
                        <a:t>(E)</a:t>
                      </a:r>
                    </a:p>
                  </a:txBody>
                  <a:tcPr marL="9525" marR="9525" marT="9525" marB="9525" anchor="ctr"/>
                </a:tc>
              </a:tr>
              <a:tr h="370840">
                <a:tc>
                  <a:txBody>
                    <a:bodyPr/>
                    <a:lstStyle/>
                    <a:p>
                      <a:r>
                        <a:rPr lang="fr-FR" sz="1200" baseline="0" dirty="0"/>
                        <a:t>3. Lorsque le biogaz est produit par une seule installation, soumise à déclaration au titre de </a:t>
                      </a:r>
                      <a:r>
                        <a:rPr lang="fr-FR" sz="1200" baseline="0" dirty="0">
                          <a:hlinkClick r:id="rId4" tooltip="2781. Installations de méthanisation de déchets non dangereux ou matière végétale brute à l'exclusion des installations de stations d'épuration urbaines"/>
                        </a:rPr>
                        <a:t>la rubrique 2781-1</a:t>
                      </a:r>
                      <a:endParaRPr lang="fr-FR" sz="1200" baseline="0" dirty="0"/>
                    </a:p>
                  </a:txBody>
                  <a:tcPr marL="9525" marR="9525" marT="9525" marB="9525" anchor="ctr"/>
                </a:tc>
                <a:tc>
                  <a:txBody>
                    <a:bodyPr/>
                    <a:lstStyle/>
                    <a:p>
                      <a:pPr algn="ctr"/>
                      <a:r>
                        <a:rPr lang="fr-FR" sz="1200" b="0" baseline="0" dirty="0"/>
                        <a:t>(DC)</a:t>
                      </a:r>
                    </a:p>
                  </a:txBody>
                  <a:tcPr marL="9525" marR="9525" marT="9525" marB="9525" anchor="ctr"/>
                </a:tc>
              </a:tr>
            </a:tbl>
          </a:graphicData>
        </a:graphic>
      </p:graphicFrame>
    </p:spTree>
    <p:extLst>
      <p:ext uri="{BB962C8B-B14F-4D97-AF65-F5344CB8AC3E}">
        <p14:creationId xmlns:p14="http://schemas.microsoft.com/office/powerpoint/2010/main" val="3689358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3624" y="1772816"/>
            <a:ext cx="8136904" cy="369332"/>
          </a:xfrm>
          <a:prstGeom prst="rect">
            <a:avLst/>
          </a:prstGeom>
          <a:solidFill>
            <a:schemeClr val="accent3">
              <a:lumMod val="40000"/>
              <a:lumOff val="60000"/>
            </a:schemeClr>
          </a:solidFill>
        </p:spPr>
        <p:txBody>
          <a:bodyPr wrap="square" rtlCol="0">
            <a:spAutoFit/>
          </a:bodyPr>
          <a:lstStyle/>
          <a:p>
            <a:r>
              <a:rPr lang="fr-FR" dirty="0" smtClean="0"/>
              <a:t>b-i</a:t>
            </a:r>
            <a:r>
              <a:rPr lang="fr-FR" dirty="0"/>
              <a:t>) Déchets </a:t>
            </a:r>
            <a:r>
              <a:rPr lang="fr-FR" b="1" dirty="0"/>
              <a:t>végétaux agricoles et forestiers</a:t>
            </a:r>
            <a:r>
              <a:rPr lang="fr-FR" dirty="0"/>
              <a:t> ;</a:t>
            </a:r>
          </a:p>
        </p:txBody>
      </p:sp>
      <p:sp>
        <p:nvSpPr>
          <p:cNvPr id="7" name="ZoneTexte 6"/>
          <p:cNvSpPr txBox="1"/>
          <p:nvPr/>
        </p:nvSpPr>
        <p:spPr>
          <a:xfrm>
            <a:off x="539552" y="2204864"/>
            <a:ext cx="8136904" cy="646331"/>
          </a:xfrm>
          <a:prstGeom prst="rect">
            <a:avLst/>
          </a:prstGeom>
          <a:solidFill>
            <a:schemeClr val="accent6">
              <a:lumMod val="40000"/>
              <a:lumOff val="60000"/>
            </a:schemeClr>
          </a:solidFill>
        </p:spPr>
        <p:txBody>
          <a:bodyPr wrap="square" rtlCol="0">
            <a:spAutoFit/>
          </a:bodyPr>
          <a:lstStyle/>
          <a:p>
            <a:r>
              <a:rPr lang="fr-FR" dirty="0" err="1" smtClean="0"/>
              <a:t>b-ii</a:t>
            </a:r>
            <a:r>
              <a:rPr lang="fr-FR" dirty="0"/>
              <a:t>) Déchets végétaux provenant du secteur industriel de la </a:t>
            </a:r>
            <a:r>
              <a:rPr lang="fr-FR" b="1" dirty="0"/>
              <a:t>transformation alimentaire</a:t>
            </a:r>
            <a:r>
              <a:rPr lang="fr-FR" dirty="0"/>
              <a:t>, si la chaleur produite est valorisée ;</a:t>
            </a:r>
          </a:p>
        </p:txBody>
      </p:sp>
      <p:sp>
        <p:nvSpPr>
          <p:cNvPr id="8" name="ZoneTexte 7"/>
          <p:cNvSpPr txBox="1"/>
          <p:nvPr/>
        </p:nvSpPr>
        <p:spPr>
          <a:xfrm>
            <a:off x="539552" y="2924944"/>
            <a:ext cx="8136904" cy="923330"/>
          </a:xfrm>
          <a:prstGeom prst="rect">
            <a:avLst/>
          </a:prstGeom>
          <a:solidFill>
            <a:schemeClr val="accent6">
              <a:lumMod val="40000"/>
              <a:lumOff val="60000"/>
            </a:schemeClr>
          </a:solidFill>
        </p:spPr>
        <p:txBody>
          <a:bodyPr wrap="square" rtlCol="0">
            <a:spAutoFit/>
          </a:bodyPr>
          <a:lstStyle/>
          <a:p>
            <a:r>
              <a:rPr lang="fr-FR" dirty="0" smtClean="0"/>
              <a:t>b-iii</a:t>
            </a:r>
            <a:r>
              <a:rPr lang="fr-FR" dirty="0"/>
              <a:t>) Déchets végétaux fibreux issus de la production de </a:t>
            </a:r>
            <a:r>
              <a:rPr lang="fr-FR" b="1" dirty="0"/>
              <a:t>pâte vierge</a:t>
            </a:r>
            <a:r>
              <a:rPr lang="fr-FR" dirty="0"/>
              <a:t> et de la production de </a:t>
            </a:r>
            <a:r>
              <a:rPr lang="fr-FR" b="1" dirty="0"/>
              <a:t>papier</a:t>
            </a:r>
            <a:r>
              <a:rPr lang="fr-FR" dirty="0"/>
              <a:t> à partir de pâte, s'ils sont </a:t>
            </a:r>
            <a:r>
              <a:rPr lang="fr-FR" dirty="0" err="1"/>
              <a:t>co</a:t>
            </a:r>
            <a:r>
              <a:rPr lang="fr-FR" dirty="0"/>
              <a:t>-incinérés sur le lieu de production et si la chaleur produite est valorisée ;</a:t>
            </a:r>
          </a:p>
        </p:txBody>
      </p:sp>
      <p:sp>
        <p:nvSpPr>
          <p:cNvPr id="9" name="ZoneTexte 8"/>
          <p:cNvSpPr txBox="1"/>
          <p:nvPr/>
        </p:nvSpPr>
        <p:spPr>
          <a:xfrm>
            <a:off x="539552" y="3933056"/>
            <a:ext cx="8136904" cy="369332"/>
          </a:xfrm>
          <a:prstGeom prst="rect">
            <a:avLst/>
          </a:prstGeom>
          <a:solidFill>
            <a:schemeClr val="accent3">
              <a:lumMod val="40000"/>
              <a:lumOff val="60000"/>
            </a:schemeClr>
          </a:solidFill>
        </p:spPr>
        <p:txBody>
          <a:bodyPr wrap="square" rtlCol="0">
            <a:spAutoFit/>
          </a:bodyPr>
          <a:lstStyle/>
          <a:p>
            <a:r>
              <a:rPr lang="fr-FR" dirty="0" smtClean="0"/>
              <a:t>b-iv</a:t>
            </a:r>
            <a:r>
              <a:rPr lang="fr-FR" dirty="0"/>
              <a:t>) Déchets de </a:t>
            </a:r>
            <a:r>
              <a:rPr lang="fr-FR" b="1" dirty="0"/>
              <a:t>liège</a:t>
            </a:r>
            <a:r>
              <a:rPr lang="fr-FR" dirty="0"/>
              <a:t> ;</a:t>
            </a:r>
          </a:p>
        </p:txBody>
      </p:sp>
      <p:sp>
        <p:nvSpPr>
          <p:cNvPr id="10" name="ZoneTexte 9"/>
          <p:cNvSpPr txBox="1"/>
          <p:nvPr/>
        </p:nvSpPr>
        <p:spPr>
          <a:xfrm>
            <a:off x="539552" y="4365104"/>
            <a:ext cx="8136904" cy="1477328"/>
          </a:xfrm>
          <a:prstGeom prst="rect">
            <a:avLst/>
          </a:prstGeom>
          <a:solidFill>
            <a:schemeClr val="accent6">
              <a:lumMod val="40000"/>
              <a:lumOff val="60000"/>
            </a:schemeClr>
          </a:solidFill>
        </p:spPr>
        <p:txBody>
          <a:bodyPr wrap="square" rtlCol="0">
            <a:spAutoFit/>
          </a:bodyPr>
          <a:lstStyle/>
          <a:p>
            <a:r>
              <a:rPr lang="fr-FR" dirty="0" smtClean="0"/>
              <a:t>b-v</a:t>
            </a:r>
            <a:r>
              <a:rPr lang="fr-FR" dirty="0"/>
              <a:t>) Déchets de </a:t>
            </a:r>
            <a:r>
              <a:rPr lang="fr-FR" b="1" dirty="0"/>
              <a:t>bois</a:t>
            </a:r>
            <a:r>
              <a:rPr lang="fr-FR" dirty="0"/>
              <a:t>, à l'exception des déchets de bois qui sont susceptibles de contenir des composés organiques halogénés ou des métaux lourds à la suite d'un traitement avec des conservateurs du bois ou du placement d'un revêtement, y compris notamment les déchets de bois de ce type provenant de déchets de construction ou de démolition.</a:t>
            </a:r>
          </a:p>
        </p:txBody>
      </p:sp>
      <p:sp>
        <p:nvSpPr>
          <p:cNvPr id="11" name="ZoneTexte 10"/>
          <p:cNvSpPr txBox="1"/>
          <p:nvPr/>
        </p:nvSpPr>
        <p:spPr>
          <a:xfrm>
            <a:off x="539552" y="1052736"/>
            <a:ext cx="8136904" cy="646331"/>
          </a:xfrm>
          <a:prstGeom prst="rect">
            <a:avLst/>
          </a:prstGeom>
          <a:solidFill>
            <a:schemeClr val="accent3">
              <a:lumMod val="40000"/>
              <a:lumOff val="60000"/>
            </a:schemeClr>
          </a:solidFill>
        </p:spPr>
        <p:txBody>
          <a:bodyPr wrap="square" rtlCol="0">
            <a:spAutoFit/>
          </a:bodyPr>
          <a:lstStyle/>
          <a:p>
            <a:r>
              <a:rPr lang="fr-FR" dirty="0" smtClean="0"/>
              <a:t>a) Les </a:t>
            </a:r>
            <a:r>
              <a:rPr lang="fr-FR" dirty="0"/>
              <a:t>produits composés d'une </a:t>
            </a:r>
            <a:r>
              <a:rPr lang="fr-FR" b="1" dirty="0"/>
              <a:t>matière végétale agricole ou forestière</a:t>
            </a:r>
            <a:r>
              <a:rPr lang="fr-FR" dirty="0"/>
              <a:t> susceptible d'être employée comme combustible en vue d'utiliser son contenu énergétique ;</a:t>
            </a:r>
          </a:p>
        </p:txBody>
      </p:sp>
      <p:sp>
        <p:nvSpPr>
          <p:cNvPr id="13" name="ZoneTexte 12"/>
          <p:cNvSpPr txBox="1"/>
          <p:nvPr/>
        </p:nvSpPr>
        <p:spPr>
          <a:xfrm>
            <a:off x="539552" y="611396"/>
            <a:ext cx="8136904" cy="369332"/>
          </a:xfrm>
          <a:prstGeom prst="rect">
            <a:avLst/>
          </a:prstGeom>
          <a:noFill/>
        </p:spPr>
        <p:txBody>
          <a:bodyPr wrap="square" rtlCol="0">
            <a:spAutoFit/>
          </a:bodyPr>
          <a:lstStyle/>
          <a:p>
            <a:r>
              <a:rPr lang="fr-FR" dirty="0"/>
              <a:t>On entend par « biomasse », au sens de la rubrique 2910 :</a:t>
            </a:r>
          </a:p>
        </p:txBody>
      </p:sp>
      <p:sp>
        <p:nvSpPr>
          <p:cNvPr id="14" name="ZoneTexte 13"/>
          <p:cNvSpPr txBox="1"/>
          <p:nvPr/>
        </p:nvSpPr>
        <p:spPr>
          <a:xfrm>
            <a:off x="2123728" y="6093296"/>
            <a:ext cx="2016224" cy="369332"/>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dirty="0" smtClean="0"/>
              <a:t>2910-A</a:t>
            </a:r>
            <a:endParaRPr lang="fr-FR" dirty="0"/>
          </a:p>
        </p:txBody>
      </p:sp>
      <p:sp>
        <p:nvSpPr>
          <p:cNvPr id="16" name="ZoneTexte 15"/>
          <p:cNvSpPr txBox="1"/>
          <p:nvPr/>
        </p:nvSpPr>
        <p:spPr>
          <a:xfrm>
            <a:off x="4644008" y="6093296"/>
            <a:ext cx="2016224" cy="369332"/>
          </a:xfrm>
          <a:prstGeom prst="rect">
            <a:avLst/>
          </a:prstGeom>
          <a:solidFill>
            <a:schemeClr val="accent6">
              <a:lumMod val="40000"/>
              <a:lumOff val="60000"/>
            </a:schemeClr>
          </a:solidFill>
          <a:ln>
            <a:solidFill>
              <a:schemeClr val="tx1"/>
            </a:solidFill>
          </a:ln>
        </p:spPr>
        <p:txBody>
          <a:bodyPr wrap="square" rtlCol="0">
            <a:spAutoFit/>
          </a:bodyPr>
          <a:lstStyle/>
          <a:p>
            <a:pPr algn="ctr"/>
            <a:r>
              <a:rPr lang="fr-FR" dirty="0" smtClean="0"/>
              <a:t>2910-B</a:t>
            </a:r>
            <a:endParaRPr lang="fr-FR" dirty="0"/>
          </a:p>
        </p:txBody>
      </p:sp>
    </p:spTree>
    <p:extLst>
      <p:ext uri="{BB962C8B-B14F-4D97-AF65-F5344CB8AC3E}">
        <p14:creationId xmlns:p14="http://schemas.microsoft.com/office/powerpoint/2010/main" val="2695381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2276872"/>
            <a:ext cx="8229600" cy="3600400"/>
          </a:xfrm>
        </p:spPr>
        <p:txBody>
          <a:bodyPr>
            <a:normAutofit/>
          </a:bodyPr>
          <a:lstStyle/>
          <a:p>
            <a:r>
              <a:rPr lang="fr-FR" sz="1500" dirty="0" smtClean="0"/>
              <a:t>Visés comme biomasse (« classe A ») par la précédente réglementation.</a:t>
            </a:r>
            <a:endParaRPr lang="fr-FR" sz="1500" dirty="0" smtClean="0"/>
          </a:p>
          <a:p>
            <a:endParaRPr lang="fr-FR" sz="1500" dirty="0"/>
          </a:p>
          <a:p>
            <a:r>
              <a:rPr lang="fr-FR" sz="1500" dirty="0" smtClean="0"/>
              <a:t>Visés comme déchets maintenant : ICPE rubrique 2910-B soumise à déclaration au delà de 100 kW.</a:t>
            </a:r>
            <a:endParaRPr lang="fr-FR" sz="1500" dirty="0" smtClean="0"/>
          </a:p>
          <a:p>
            <a:pPr lvl="1"/>
            <a:r>
              <a:rPr lang="fr-FR" sz="1200" dirty="0" smtClean="0"/>
              <a:t>Régime plus contraignant : contrôle </a:t>
            </a:r>
            <a:r>
              <a:rPr lang="fr-FR" sz="1200" dirty="0" smtClean="0"/>
              <a:t>du </a:t>
            </a:r>
            <a:r>
              <a:rPr lang="fr-FR" sz="1200" dirty="0" smtClean="0"/>
              <a:t>combustible, analyses etc.</a:t>
            </a:r>
            <a:endParaRPr lang="fr-FR" sz="1200" dirty="0" smtClean="0"/>
          </a:p>
          <a:p>
            <a:endParaRPr lang="fr-FR" sz="1500" dirty="0" smtClean="0"/>
          </a:p>
          <a:p>
            <a:r>
              <a:rPr lang="fr-FR" sz="1500" dirty="0" smtClean="0"/>
              <a:t>Possibilité d’utilisation comme biomasse si sortis du statut déchet.</a:t>
            </a:r>
            <a:endParaRPr lang="fr-FR" sz="1500" dirty="0" smtClean="0"/>
          </a:p>
          <a:p>
            <a:endParaRPr lang="fr-FR" sz="1800" dirty="0"/>
          </a:p>
        </p:txBody>
      </p:sp>
      <p:sp>
        <p:nvSpPr>
          <p:cNvPr id="5" name="Titre 1"/>
          <p:cNvSpPr>
            <a:spLocks noGrp="1"/>
          </p:cNvSpPr>
          <p:nvPr>
            <p:ph type="title"/>
          </p:nvPr>
        </p:nvSpPr>
        <p:spPr>
          <a:xfrm>
            <a:off x="457200" y="274638"/>
            <a:ext cx="8229600" cy="1143000"/>
          </a:xfrm>
        </p:spPr>
        <p:txBody>
          <a:bodyPr>
            <a:noAutofit/>
          </a:bodyPr>
          <a:lstStyle/>
          <a:p>
            <a:r>
              <a:rPr lang="fr-FR" sz="2400" b="1" dirty="0" smtClean="0"/>
              <a:t>La réglementation</a:t>
            </a:r>
            <a:endParaRPr lang="fr-FR" sz="2400" b="1" dirty="0"/>
          </a:p>
        </p:txBody>
      </p:sp>
      <p:sp>
        <p:nvSpPr>
          <p:cNvPr id="6" name="Espace réservé du contenu 2"/>
          <p:cNvSpPr txBox="1">
            <a:spLocks/>
          </p:cNvSpPr>
          <p:nvPr/>
        </p:nvSpPr>
        <p:spPr>
          <a:xfrm>
            <a:off x="539552" y="1628800"/>
            <a:ext cx="8229600" cy="4680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r-FR" sz="1800" b="1" u="sng" dirty="0" smtClean="0"/>
              <a:t>Cas des déchets d’emballage en bois </a:t>
            </a:r>
            <a:r>
              <a:rPr lang="fr-FR" sz="1800" b="1" u="sng" dirty="0" smtClean="0"/>
              <a:t>: arrêté ministériel du </a:t>
            </a:r>
            <a:r>
              <a:rPr lang="fr-FR" sz="1800" b="1" u="sng" dirty="0" smtClean="0"/>
              <a:t>8 août 2014</a:t>
            </a:r>
            <a:endParaRPr lang="fr-FR" sz="1800" b="1" u="sng" dirty="0"/>
          </a:p>
        </p:txBody>
      </p:sp>
    </p:spTree>
    <p:extLst>
      <p:ext uri="{BB962C8B-B14F-4D97-AF65-F5344CB8AC3E}">
        <p14:creationId xmlns:p14="http://schemas.microsoft.com/office/powerpoint/2010/main" val="917127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2276872"/>
            <a:ext cx="8229600" cy="4032448"/>
          </a:xfrm>
        </p:spPr>
        <p:txBody>
          <a:bodyPr>
            <a:normAutofit lnSpcReduction="10000"/>
          </a:bodyPr>
          <a:lstStyle/>
          <a:p>
            <a:r>
              <a:rPr lang="fr-FR" sz="1500" dirty="0" smtClean="0"/>
              <a:t>Exigences sur la matière entrante.</a:t>
            </a:r>
          </a:p>
          <a:p>
            <a:pPr lvl="1"/>
            <a:r>
              <a:rPr lang="fr-FR" sz="1200" dirty="0" smtClean="0"/>
              <a:t>Non dangereux.</a:t>
            </a:r>
          </a:p>
          <a:p>
            <a:pPr lvl="1"/>
            <a:r>
              <a:rPr lang="fr-FR" sz="1200" dirty="0" smtClean="0"/>
              <a:t>Déchets d’emballages en bois (cf. codes déchets).</a:t>
            </a:r>
          </a:p>
          <a:p>
            <a:pPr lvl="1"/>
            <a:r>
              <a:rPr lang="fr-FR" sz="1200" dirty="0" smtClean="0"/>
              <a:t>Ne contiennent ni composés organiques halogénés et métaux lourds.</a:t>
            </a:r>
          </a:p>
          <a:p>
            <a:pPr lvl="1"/>
            <a:r>
              <a:rPr lang="fr-FR" sz="1200" dirty="0" smtClean="0"/>
              <a:t>Autocontrôle (inspection visuelle, personnel formé etc.).</a:t>
            </a:r>
            <a:endParaRPr lang="fr-FR" sz="1200" dirty="0"/>
          </a:p>
          <a:p>
            <a:endParaRPr lang="fr-FR" sz="1500" dirty="0" smtClean="0"/>
          </a:p>
          <a:p>
            <a:r>
              <a:rPr lang="fr-FR" sz="1500" dirty="0" smtClean="0"/>
              <a:t>Exigences sur le processus</a:t>
            </a:r>
            <a:endParaRPr lang="fr-FR" sz="1500" dirty="0" smtClean="0"/>
          </a:p>
          <a:p>
            <a:pPr lvl="1"/>
            <a:r>
              <a:rPr lang="fr-FR" sz="1200" dirty="0" smtClean="0"/>
              <a:t>Tous les traitements effectués (broyage, granulation etc.).</a:t>
            </a:r>
          </a:p>
          <a:p>
            <a:pPr lvl="1"/>
            <a:r>
              <a:rPr lang="fr-FR" sz="1200" dirty="0" smtClean="0"/>
              <a:t>Déchargement sur une aire distincte de l’aire de stockage avant broyage.</a:t>
            </a:r>
          </a:p>
          <a:p>
            <a:pPr lvl="1"/>
            <a:r>
              <a:rPr lang="fr-FR" sz="1200" dirty="0" smtClean="0"/>
              <a:t>Tri.</a:t>
            </a:r>
          </a:p>
          <a:p>
            <a:pPr lvl="1"/>
            <a:r>
              <a:rPr lang="fr-FR" sz="1200" dirty="0" smtClean="0"/>
              <a:t>Aire de stockage dédiée pour les refus.</a:t>
            </a:r>
          </a:p>
          <a:p>
            <a:pPr lvl="1"/>
            <a:r>
              <a:rPr lang="fr-FR" sz="1200" dirty="0" smtClean="0"/>
              <a:t>Sortants sur une aire dédiée distincte.</a:t>
            </a:r>
          </a:p>
          <a:p>
            <a:endParaRPr lang="fr-FR" sz="1500" dirty="0" smtClean="0"/>
          </a:p>
          <a:p>
            <a:r>
              <a:rPr lang="fr-FR" sz="1500" dirty="0" smtClean="0"/>
              <a:t>Exigences sur les broyats sortants.</a:t>
            </a:r>
            <a:endParaRPr lang="fr-FR" sz="1500" dirty="0" smtClean="0"/>
          </a:p>
          <a:p>
            <a:pPr lvl="1"/>
            <a:r>
              <a:rPr lang="fr-FR" sz="1200" dirty="0" smtClean="0"/>
              <a:t>Classés de façon à répondre à une utilisation.</a:t>
            </a:r>
            <a:endParaRPr lang="fr-FR" sz="1200" dirty="0"/>
          </a:p>
          <a:p>
            <a:pPr lvl="1"/>
            <a:r>
              <a:rPr lang="fr-FR" sz="1200" dirty="0" smtClean="0"/>
              <a:t>Ne comportent pas de corps étranger.</a:t>
            </a:r>
          </a:p>
          <a:p>
            <a:pPr lvl="1"/>
            <a:r>
              <a:rPr lang="fr-FR" sz="1200" dirty="0" smtClean="0"/>
              <a:t>Respectent les teneurs en certains éléments (cf. arrêté).</a:t>
            </a:r>
          </a:p>
          <a:p>
            <a:pPr lvl="1"/>
            <a:r>
              <a:rPr lang="fr-FR" sz="1200" dirty="0" smtClean="0"/>
              <a:t>Autocontrôle.</a:t>
            </a:r>
            <a:endParaRPr lang="fr-FR" sz="1200" dirty="0"/>
          </a:p>
          <a:p>
            <a:pPr marL="342900" lvl="1" indent="-342900">
              <a:buFont typeface="Arial" pitchFamily="34" charset="0"/>
              <a:buChar char="•"/>
            </a:pPr>
            <a:endParaRPr lang="fr-FR" sz="1200" dirty="0"/>
          </a:p>
          <a:p>
            <a:endParaRPr lang="fr-FR" sz="1800" dirty="0"/>
          </a:p>
        </p:txBody>
      </p:sp>
      <p:sp>
        <p:nvSpPr>
          <p:cNvPr id="5" name="Titre 1"/>
          <p:cNvSpPr>
            <a:spLocks noGrp="1"/>
          </p:cNvSpPr>
          <p:nvPr>
            <p:ph type="title"/>
          </p:nvPr>
        </p:nvSpPr>
        <p:spPr>
          <a:xfrm>
            <a:off x="457200" y="274638"/>
            <a:ext cx="8229600" cy="1143000"/>
          </a:xfrm>
        </p:spPr>
        <p:txBody>
          <a:bodyPr>
            <a:noAutofit/>
          </a:bodyPr>
          <a:lstStyle/>
          <a:p>
            <a:r>
              <a:rPr lang="fr-FR" sz="2400" b="1" dirty="0" smtClean="0"/>
              <a:t>La réglementation</a:t>
            </a:r>
            <a:endParaRPr lang="fr-FR" sz="2400" b="1" dirty="0"/>
          </a:p>
        </p:txBody>
      </p:sp>
      <p:sp>
        <p:nvSpPr>
          <p:cNvPr id="6" name="Espace réservé du contenu 2"/>
          <p:cNvSpPr txBox="1">
            <a:spLocks/>
          </p:cNvSpPr>
          <p:nvPr/>
        </p:nvSpPr>
        <p:spPr>
          <a:xfrm>
            <a:off x="539552" y="1484784"/>
            <a:ext cx="8229600" cy="6120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r-FR" sz="1800" b="1" u="sng" dirty="0" smtClean="0"/>
              <a:t>Sortie du statut déchet : la responsabilité de l’approvisionneur</a:t>
            </a:r>
            <a:endParaRPr lang="fr-FR" sz="1800" b="1" u="sng" dirty="0"/>
          </a:p>
        </p:txBody>
      </p:sp>
    </p:spTree>
    <p:extLst>
      <p:ext uri="{BB962C8B-B14F-4D97-AF65-F5344CB8AC3E}">
        <p14:creationId xmlns:p14="http://schemas.microsoft.com/office/powerpoint/2010/main" val="4281413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2276872"/>
            <a:ext cx="8229600" cy="2592288"/>
          </a:xfrm>
        </p:spPr>
        <p:txBody>
          <a:bodyPr>
            <a:normAutofit/>
          </a:bodyPr>
          <a:lstStyle/>
          <a:p>
            <a:r>
              <a:rPr lang="fr-FR" sz="1500" dirty="0" smtClean="0"/>
              <a:t>Existence d’un contrat de vente pour les broyats.</a:t>
            </a:r>
          </a:p>
          <a:p>
            <a:endParaRPr lang="fr-FR" sz="1500" dirty="0" smtClean="0"/>
          </a:p>
          <a:p>
            <a:r>
              <a:rPr lang="fr-FR" sz="1500" dirty="0" smtClean="0"/>
              <a:t>Délivrance d’une attestation de conformité avant sortie du site de valorisation</a:t>
            </a:r>
            <a:endParaRPr lang="fr-FR" sz="1500" dirty="0" smtClean="0"/>
          </a:p>
          <a:p>
            <a:endParaRPr lang="fr-FR" sz="1500" dirty="0" smtClean="0"/>
          </a:p>
          <a:p>
            <a:r>
              <a:rPr lang="fr-FR" sz="1500" dirty="0" smtClean="0"/>
              <a:t>Mise en place d’un système de gestion de la qualité</a:t>
            </a:r>
            <a:r>
              <a:rPr lang="fr-FR" sz="1500" dirty="0" smtClean="0"/>
              <a:t>.</a:t>
            </a:r>
            <a:endParaRPr lang="fr-FR" sz="1500" dirty="0" smtClean="0"/>
          </a:p>
          <a:p>
            <a:pPr lvl="1"/>
            <a:r>
              <a:rPr lang="fr-FR" sz="1200" dirty="0" smtClean="0"/>
              <a:t>Manuel qualité (dont formation, procédures de contrôle etc.).</a:t>
            </a:r>
            <a:endParaRPr lang="fr-FR" sz="1200" dirty="0"/>
          </a:p>
          <a:p>
            <a:pPr lvl="1"/>
            <a:r>
              <a:rPr lang="fr-FR" sz="1200" dirty="0" smtClean="0"/>
              <a:t>Bilan annuel.</a:t>
            </a:r>
          </a:p>
          <a:p>
            <a:pPr lvl="1"/>
            <a:r>
              <a:rPr lang="fr-FR" sz="1200" dirty="0" smtClean="0"/>
              <a:t>Mêmes exigences pour la sous-traitance.</a:t>
            </a:r>
          </a:p>
          <a:p>
            <a:pPr lvl="1"/>
            <a:r>
              <a:rPr lang="fr-FR" sz="1200" dirty="0" smtClean="0"/>
              <a:t>Doit engager un processus de certification.</a:t>
            </a:r>
            <a:endParaRPr lang="fr-FR" sz="1200" dirty="0"/>
          </a:p>
          <a:p>
            <a:pPr marL="342900" lvl="1" indent="-342900">
              <a:buFont typeface="Arial" pitchFamily="34" charset="0"/>
              <a:buChar char="•"/>
            </a:pPr>
            <a:endParaRPr lang="fr-FR" sz="1200" dirty="0"/>
          </a:p>
          <a:p>
            <a:endParaRPr lang="fr-FR" sz="1800" dirty="0"/>
          </a:p>
        </p:txBody>
      </p:sp>
      <p:sp>
        <p:nvSpPr>
          <p:cNvPr id="5" name="Titre 1"/>
          <p:cNvSpPr>
            <a:spLocks noGrp="1"/>
          </p:cNvSpPr>
          <p:nvPr>
            <p:ph type="title"/>
          </p:nvPr>
        </p:nvSpPr>
        <p:spPr>
          <a:xfrm>
            <a:off x="457200" y="274638"/>
            <a:ext cx="8229600" cy="1143000"/>
          </a:xfrm>
        </p:spPr>
        <p:txBody>
          <a:bodyPr>
            <a:noAutofit/>
          </a:bodyPr>
          <a:lstStyle/>
          <a:p>
            <a:r>
              <a:rPr lang="fr-FR" sz="2400" b="1" dirty="0" smtClean="0"/>
              <a:t>La réglementation</a:t>
            </a:r>
            <a:endParaRPr lang="fr-FR" sz="2400" b="1" dirty="0"/>
          </a:p>
        </p:txBody>
      </p:sp>
      <p:sp>
        <p:nvSpPr>
          <p:cNvPr id="6" name="Espace réservé du contenu 2"/>
          <p:cNvSpPr txBox="1">
            <a:spLocks/>
          </p:cNvSpPr>
          <p:nvPr/>
        </p:nvSpPr>
        <p:spPr>
          <a:xfrm>
            <a:off x="539552" y="1628800"/>
            <a:ext cx="8229600" cy="4680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r-FR" sz="1800" b="1" u="sng" dirty="0" smtClean="0"/>
              <a:t>La responsabilité de l’approvisionneur : suite</a:t>
            </a:r>
            <a:endParaRPr lang="fr-FR" sz="1800" b="1" u="sng" dirty="0"/>
          </a:p>
        </p:txBody>
      </p:sp>
      <p:sp>
        <p:nvSpPr>
          <p:cNvPr id="7" name="Espace réservé du contenu 2"/>
          <p:cNvSpPr txBox="1">
            <a:spLocks/>
          </p:cNvSpPr>
          <p:nvPr/>
        </p:nvSpPr>
        <p:spPr>
          <a:xfrm>
            <a:off x="590872" y="5085184"/>
            <a:ext cx="8229600" cy="7920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fr-FR" sz="1500" b="1" dirty="0" smtClean="0">
                <a:solidFill>
                  <a:srgbClr val="FF0000"/>
                </a:solidFill>
              </a:rPr>
              <a:t>Tout cela applicable (en théorie) au 15 octobre 2014 !</a:t>
            </a:r>
          </a:p>
          <a:p>
            <a:pPr marL="342900" lvl="1" indent="-342900">
              <a:buFont typeface="Arial" pitchFamily="34" charset="0"/>
              <a:buChar char="•"/>
            </a:pPr>
            <a:endParaRPr lang="fr-FR" sz="1200" dirty="0" smtClean="0"/>
          </a:p>
          <a:p>
            <a:endParaRPr lang="fr-FR" sz="1800" dirty="0"/>
          </a:p>
        </p:txBody>
      </p:sp>
    </p:spTree>
    <p:extLst>
      <p:ext uri="{BB962C8B-B14F-4D97-AF65-F5344CB8AC3E}">
        <p14:creationId xmlns:p14="http://schemas.microsoft.com/office/powerpoint/2010/main" val="372538080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TotalTime>
  <Words>837</Words>
  <Application>Microsoft Office PowerPoint</Application>
  <PresentationFormat>Affichage à l'écran (4:3)</PresentationFormat>
  <Paragraphs>75</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Sortie de Statut de Déchet des broyats d’emballages en bois pour un usage comme combustible dans les installations de combustion </vt:lpstr>
      <vt:lpstr>Rubrique ICPE 2910</vt:lpstr>
      <vt:lpstr>Présentation PowerPoint</vt:lpstr>
      <vt:lpstr>La réglementation</vt:lpstr>
      <vt:lpstr>La réglementation</vt:lpstr>
      <vt:lpstr>La réglementation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BODIN François</dc:creator>
  <cp:lastModifiedBy>BODIN François</cp:lastModifiedBy>
  <cp:revision>50</cp:revision>
  <dcterms:created xsi:type="dcterms:W3CDTF">2013-11-15T08:51:00Z</dcterms:created>
  <dcterms:modified xsi:type="dcterms:W3CDTF">2014-09-26T15:37:30Z</dcterms:modified>
</cp:coreProperties>
</file>