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9" r:id="rId3"/>
    <p:sldId id="257" r:id="rId4"/>
    <p:sldId id="258" r:id="rId5"/>
    <p:sldId id="275" r:id="rId6"/>
    <p:sldId id="276" r:id="rId7"/>
    <p:sldId id="259" r:id="rId8"/>
    <p:sldId id="260" r:id="rId9"/>
    <p:sldId id="261" r:id="rId10"/>
    <p:sldId id="262" r:id="rId11"/>
    <p:sldId id="303" r:id="rId12"/>
    <p:sldId id="280" r:id="rId13"/>
    <p:sldId id="281" r:id="rId14"/>
    <p:sldId id="282" r:id="rId15"/>
    <p:sldId id="297" r:id="rId16"/>
    <p:sldId id="283" r:id="rId17"/>
    <p:sldId id="284" r:id="rId18"/>
    <p:sldId id="285" r:id="rId19"/>
    <p:sldId id="298" r:id="rId20"/>
    <p:sldId id="286" r:id="rId21"/>
    <p:sldId id="287" r:id="rId22"/>
    <p:sldId id="288" r:id="rId23"/>
    <p:sldId id="289" r:id="rId24"/>
    <p:sldId id="290" r:id="rId25"/>
    <p:sldId id="299" r:id="rId26"/>
    <p:sldId id="279" r:id="rId27"/>
    <p:sldId id="263" r:id="rId28"/>
    <p:sldId id="277" r:id="rId29"/>
    <p:sldId id="292" r:id="rId30"/>
    <p:sldId id="291" r:id="rId31"/>
    <p:sldId id="264" r:id="rId32"/>
    <p:sldId id="294" r:id="rId33"/>
    <p:sldId id="300" r:id="rId34"/>
    <p:sldId id="295" r:id="rId35"/>
    <p:sldId id="272" r:id="rId36"/>
    <p:sldId id="302" r:id="rId37"/>
    <p:sldId id="274" r:id="rId3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622" autoAdjust="0"/>
  </p:normalViewPr>
  <p:slideViewPr>
    <p:cSldViewPr>
      <p:cViewPr varScale="1">
        <p:scale>
          <a:sx n="74" d="100"/>
          <a:sy n="74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6B6D5-D543-4F9E-937D-61216AA0FF2D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ECD20-1ADC-471C-9CAE-51A153A859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285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BA79DA-BCA0-417D-AA5F-5637CAE65285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4473B-4D25-439C-862C-3BAA95AA4E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353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4473B-4D25-439C-862C-3BAA95AA4E6B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3324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74637"/>
            <a:ext cx="6923112" cy="952227"/>
          </a:xfrm>
        </p:spPr>
        <p:txBody>
          <a:bodyPr>
            <a:noAutofit/>
          </a:bodyPr>
          <a:lstStyle>
            <a:lvl1pPr>
              <a:defRPr sz="3600" b="1"/>
            </a:lvl1pPr>
          </a:lstStyle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B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pic>
        <p:nvPicPr>
          <p:cNvPr id="7" name="Picture 24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9366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11430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BE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pic>
        <p:nvPicPr>
          <p:cNvPr id="6" name="Picture 24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525" y="115888"/>
            <a:ext cx="9366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26/03/2015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3608" y="1556792"/>
            <a:ext cx="7056784" cy="4392488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  <a:defRPr/>
            </a:pPr>
            <a:r>
              <a:rPr lang="fr-FR" dirty="0" smtClean="0"/>
              <a:t>AMI 2015 – DYNAMIC BOIS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insuffler 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 nouvelle </a:t>
            </a:r>
            <a:r>
              <a:rPr lang="fr-FR" sz="36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DynA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mique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dans </a:t>
            </a:r>
            <a:b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l’Approvisionne</a:t>
            </a:r>
            <a:r>
              <a:rPr lang="fr-FR" sz="36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ent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des 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chauffer</a:t>
            </a:r>
            <a:r>
              <a:rPr lang="fr-FR" sz="3600" u="sng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fr-FR" sz="36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es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bois </a:t>
            </a:r>
            <a:b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du fonds </a:t>
            </a:r>
            <a:r>
              <a:rPr lang="fr-FR" sz="36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r>
              <a:rPr lang="fr-FR" sz="3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haleur – </a:t>
            </a:r>
            <a:r>
              <a:rPr lang="fr-FR" sz="3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DYNAMIC </a:t>
            </a:r>
            <a:r>
              <a:rPr lang="fr-FR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Bois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0546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de </a:t>
            </a:r>
            <a:r>
              <a:rPr lang="fr-FR" dirty="0" smtClean="0"/>
              <a:t>DYNAMIC </a:t>
            </a:r>
            <a:r>
              <a:rPr lang="fr-FR" dirty="0"/>
              <a:t>Bois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FR" dirty="0" smtClean="0"/>
              <a:t>retenir des actions ayant des résultats visibles et quantifiables rapidement</a:t>
            </a:r>
          </a:p>
          <a:p>
            <a:endParaRPr lang="fr-FR" dirty="0"/>
          </a:p>
          <a:p>
            <a:r>
              <a:rPr lang="fr-FR" dirty="0" smtClean="0"/>
              <a:t>mobiliser et coordonner efficacement l’ensemble des fonds publics et privés disponibles localement</a:t>
            </a:r>
          </a:p>
        </p:txBody>
      </p:sp>
    </p:spTree>
    <p:extLst>
      <p:ext uri="{BB962C8B-B14F-4D97-AF65-F5344CB8AC3E}">
        <p14:creationId xmlns:p14="http://schemas.microsoft.com/office/powerpoint/2010/main" val="267895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de </a:t>
            </a:r>
            <a:r>
              <a:rPr lang="fr-FR" dirty="0" smtClean="0"/>
              <a:t>DYNAMIC </a:t>
            </a:r>
            <a:r>
              <a:rPr lang="fr-FR" dirty="0"/>
              <a:t>Bois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fr-FR" dirty="0" smtClean="0"/>
              <a:t>3 thématiques / dimensions d’actions dans DYNAMIC :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Investissement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Amélioration peuplement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 smtClean="0"/>
              <a:t>Animation</a:t>
            </a:r>
          </a:p>
        </p:txBody>
      </p:sp>
    </p:spTree>
    <p:extLst>
      <p:ext uri="{BB962C8B-B14F-4D97-AF65-F5344CB8AC3E}">
        <p14:creationId xmlns:p14="http://schemas.microsoft.com/office/powerpoint/2010/main" val="278454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DIMENSION INVESTISSEMENT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92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/>
              <a:t>Matériels et immatériels pour moderniser / mettre en place une chaîne de collecte de biomasse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Nécessité d’un « diagnostic » de justification dans le dossier du projet</a:t>
            </a:r>
          </a:p>
          <a:p>
            <a:pPr marL="0" indent="0">
              <a:buNone/>
            </a:pPr>
            <a:endParaRPr lang="fr-FR" sz="2800" dirty="0" smtClean="0"/>
          </a:p>
          <a:p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371406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Possibilité d’aider l’achat d’équipements pour :</a:t>
            </a:r>
          </a:p>
          <a:p>
            <a:r>
              <a:rPr lang="fr-FR" sz="2400" dirty="0" smtClean="0"/>
              <a:t>Collecte de biomasse</a:t>
            </a:r>
          </a:p>
          <a:p>
            <a:r>
              <a:rPr lang="fr-FR" sz="2400" dirty="0" smtClean="0"/>
              <a:t>production de plaquettes forestières</a:t>
            </a:r>
          </a:p>
          <a:p>
            <a:r>
              <a:rPr lang="fr-FR" sz="2400" dirty="0" smtClean="0"/>
              <a:t>Plateforme d’approvisionnement, dépôt, stockage de bois,</a:t>
            </a:r>
          </a:p>
          <a:p>
            <a:r>
              <a:rPr lang="fr-FR" sz="2400" dirty="0" smtClean="0"/>
              <a:t>conditionnement préparation de combustible (pont bascule, crible)</a:t>
            </a:r>
          </a:p>
          <a:p>
            <a:r>
              <a:rPr lang="fr-FR" sz="2400" dirty="0" smtClean="0"/>
              <a:t>Progiciels de gestion intégrée pour gestion chantiers stocks, flux et traçabilité des combustibles</a:t>
            </a:r>
          </a:p>
          <a:p>
            <a:r>
              <a:rPr lang="fr-FR" sz="2400" dirty="0" smtClean="0"/>
              <a:t>Quais fluviaux et gares bois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7905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INVESTISSEMENT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u="sng" dirty="0"/>
              <a:t>AIDES :</a:t>
            </a:r>
          </a:p>
          <a:p>
            <a:pPr marL="0" indent="0">
              <a:buNone/>
            </a:pPr>
            <a:r>
              <a:rPr lang="fr-FR" dirty="0"/>
              <a:t>Coût des équipements : 40</a:t>
            </a:r>
            <a:r>
              <a:rPr lang="fr-FR" dirty="0" smtClean="0"/>
              <a:t>% du coût de l’équipement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Pour plateforme </a:t>
            </a:r>
            <a:r>
              <a:rPr lang="fr-FR" dirty="0"/>
              <a:t>avec hangar : 40</a:t>
            </a:r>
            <a:r>
              <a:rPr lang="fr-FR" dirty="0" smtClean="0"/>
              <a:t>% du coût plafonné à 400</a:t>
            </a:r>
            <a:r>
              <a:rPr lang="fr-FR" dirty="0"/>
              <a:t>€/m² (sans hangar : 200€/m²)</a:t>
            </a:r>
          </a:p>
          <a:p>
            <a:pPr marL="0" indent="0">
              <a:buNone/>
            </a:pPr>
            <a:r>
              <a:rPr lang="fr-FR" dirty="0"/>
              <a:t>Aires de </a:t>
            </a:r>
            <a:r>
              <a:rPr lang="fr-FR" dirty="0" smtClean="0"/>
              <a:t>dépôts </a:t>
            </a:r>
            <a:r>
              <a:rPr lang="fr-FR" dirty="0"/>
              <a:t>: </a:t>
            </a:r>
            <a:r>
              <a:rPr lang="fr-FR" dirty="0" smtClean="0"/>
              <a:t>40% du coût plafonné </a:t>
            </a:r>
            <a:r>
              <a:rPr lang="fr-FR" dirty="0"/>
              <a:t>à 20€/m²</a:t>
            </a:r>
          </a:p>
        </p:txBody>
      </p:sp>
    </p:spTree>
    <p:extLst>
      <p:ext uri="{BB962C8B-B14F-4D97-AF65-F5344CB8AC3E}">
        <p14:creationId xmlns:p14="http://schemas.microsoft.com/office/powerpoint/2010/main" val="30255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DIMENSION AMELIORATION PEUPLEMENT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40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AMELIORATION PEUPLEMENT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dirty="0" smtClean="0"/>
              <a:t>Améliorer les peuplements :</a:t>
            </a:r>
          </a:p>
          <a:p>
            <a:pPr marL="0" indent="0">
              <a:buNone/>
            </a:pPr>
            <a:r>
              <a:rPr lang="fr-FR" sz="2800" dirty="0" smtClean="0"/>
              <a:t>Cibles privilégiées :</a:t>
            </a:r>
          </a:p>
          <a:p>
            <a:pPr marL="0" indent="0">
              <a:buNone/>
            </a:pPr>
            <a:r>
              <a:rPr lang="fr-FR" sz="2800" dirty="0" smtClean="0"/>
              <a:t>-&gt; Taillis et TSF dépérissant, abandonnés, non rentables</a:t>
            </a:r>
          </a:p>
          <a:p>
            <a:pPr marL="0" indent="0">
              <a:buNone/>
            </a:pPr>
            <a:r>
              <a:rPr lang="fr-FR" sz="2800" dirty="0" smtClean="0"/>
              <a:t>-&gt; accrus forestiers, boisements spontanés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L’idée est de faire du Gagnant-gagnant : récolter le bois énergie pour faire de l’amélioration de peuplement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Le projet doit respecter les règles applicables en matière de gestion durable des écosystèmes forestiers (à mentionner dans le dossier déposé)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4079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AMELIORATION PEUPLEMENT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/>
              <a:t>L’aide sera faite sur base de devis avec plafond à l’ha</a:t>
            </a:r>
          </a:p>
          <a:p>
            <a:pPr marL="0" indent="0">
              <a:buNone/>
            </a:pPr>
            <a:r>
              <a:rPr lang="fr-FR" sz="2800" dirty="0" smtClean="0"/>
              <a:t>Minimum de 4 ha (qui peuvent appartenir à plusieurs propriétaires)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Rappel : l’amélioration des peuplements doit se faire dans le respect de la hiérarchie des usages</a:t>
            </a:r>
          </a:p>
          <a:p>
            <a:pPr marL="0" indent="0">
              <a:buNone/>
            </a:pPr>
            <a:endParaRPr lang="fr-FR" sz="2800" dirty="0"/>
          </a:p>
          <a:p>
            <a:pPr marL="0" indent="0">
              <a:buNone/>
            </a:pPr>
            <a:r>
              <a:rPr lang="fr-FR" sz="2800" dirty="0" smtClean="0"/>
              <a:t>Engagement dans une démarche </a:t>
            </a:r>
            <a:r>
              <a:rPr lang="fr-FR" sz="2800" dirty="0" smtClean="0"/>
              <a:t>PEFC, FSC </a:t>
            </a:r>
            <a:r>
              <a:rPr lang="fr-FR" sz="2800" dirty="0" smtClean="0"/>
              <a:t>attendu (à acter dans les dossiers projets)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16350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/>
              <a:t>AMELIORATION PEUPLEMENT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u="sng" dirty="0" smtClean="0"/>
              <a:t>AIDES :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-&gt; 40%</a:t>
            </a:r>
          </a:p>
          <a:p>
            <a:pPr marL="0" indent="0">
              <a:buNone/>
            </a:pPr>
            <a:r>
              <a:rPr lang="fr-FR" sz="2800" dirty="0" smtClean="0"/>
              <a:t>(Peut-être 50% selon réponse de la commission européenne)</a:t>
            </a:r>
            <a:endParaRPr lang="fr-FR" sz="2800" dirty="0"/>
          </a:p>
          <a:p>
            <a:pPr marL="0" indent="0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6035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u="sng" dirty="0" smtClean="0"/>
              <a:t>Objectifs de la réunion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Présenter l’AMI pour « dégrossir »</a:t>
            </a:r>
            <a:br>
              <a:rPr lang="fr-FR" dirty="0" smtClean="0"/>
            </a:br>
            <a:r>
              <a:rPr lang="fr-FR" dirty="0" smtClean="0"/>
              <a:t>Se Rencontrer</a:t>
            </a:r>
            <a:br>
              <a:rPr lang="fr-FR" dirty="0" smtClean="0"/>
            </a:br>
            <a:r>
              <a:rPr lang="fr-FR" dirty="0" smtClean="0"/>
              <a:t>Répondre aux questions</a:t>
            </a:r>
            <a:br>
              <a:rPr lang="fr-FR" dirty="0" smtClean="0"/>
            </a:br>
            <a:r>
              <a:rPr lang="fr-FR" dirty="0" smtClean="0"/>
              <a:t>Caler les échanges à venir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0339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DIMENSION ANIMATION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53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ANIMATION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/>
              <a:t>Sert à fédérer les acteurs autour du projet commun, et à encourager à passer à l’action</a:t>
            </a:r>
          </a:p>
          <a:p>
            <a:pPr marL="0" indent="0">
              <a:buNone/>
            </a:pPr>
            <a:endParaRPr lang="fr-FR" sz="2800" dirty="0" smtClean="0"/>
          </a:p>
          <a:p>
            <a:pPr marL="0" indent="0">
              <a:buNone/>
            </a:pPr>
            <a:r>
              <a:rPr lang="fr-FR" sz="2800" dirty="0" smtClean="0"/>
              <a:t>Les dossiers de projets doivent mentionner des objectifs quantitatifs à atteindre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57878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ANIMATION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/>
              <a:t>Actions d’animation attendues :</a:t>
            </a:r>
          </a:p>
          <a:p>
            <a:pPr marL="0" indent="0">
              <a:buNone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Envers les propriétaires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/>
              <a:t>Envers les acteurs économiques, notamment leur permettre « d’atteindre » les propriétaires</a:t>
            </a:r>
          </a:p>
          <a:p>
            <a:pPr>
              <a:buFontTx/>
              <a:buChar char="-"/>
            </a:pPr>
            <a:endParaRPr lang="fr-FR" sz="2800" dirty="0"/>
          </a:p>
          <a:p>
            <a:pPr>
              <a:buFontTx/>
              <a:buChar char="-"/>
            </a:pPr>
            <a:r>
              <a:rPr lang="fr-FR" sz="2800" dirty="0" smtClean="0"/>
              <a:t>Envers grand public, élus, </a:t>
            </a:r>
            <a:r>
              <a:rPr lang="fr-FR" sz="2800" dirty="0" err="1" smtClean="0"/>
              <a:t>etc</a:t>
            </a:r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7379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ANIMATION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dirty="0" smtClean="0"/>
              <a:t>Exemples - </a:t>
            </a:r>
            <a:r>
              <a:rPr lang="fr-FR" sz="2800" dirty="0" err="1" smtClean="0"/>
              <a:t>Cf</a:t>
            </a:r>
            <a:r>
              <a:rPr lang="fr-FR" sz="2800" dirty="0" smtClean="0"/>
              <a:t> pages 6 et 7 de l’AMI, réaliser :</a:t>
            </a:r>
          </a:p>
          <a:p>
            <a:pPr lvl="0"/>
            <a:r>
              <a:rPr lang="fr-FR" sz="2800" dirty="0" smtClean="0"/>
              <a:t>nouveaux </a:t>
            </a:r>
            <a:r>
              <a:rPr lang="fr-FR" sz="2800" dirty="0"/>
              <a:t>documents de gestion </a:t>
            </a:r>
            <a:r>
              <a:rPr lang="fr-FR" sz="2800" dirty="0" smtClean="0"/>
              <a:t>durable,</a:t>
            </a:r>
            <a:endParaRPr lang="fr-FR" sz="2800" dirty="0"/>
          </a:p>
          <a:p>
            <a:pPr lvl="0"/>
            <a:r>
              <a:rPr lang="fr-FR" sz="2800" dirty="0" smtClean="0"/>
              <a:t>études </a:t>
            </a:r>
            <a:r>
              <a:rPr lang="fr-FR" sz="2800" dirty="0"/>
              <a:t>de prospection et identification des massifs et parcelles </a:t>
            </a:r>
            <a:r>
              <a:rPr lang="fr-FR" sz="2800" dirty="0" smtClean="0"/>
              <a:t>prioritaires,</a:t>
            </a:r>
          </a:p>
          <a:p>
            <a:pPr lvl="0"/>
            <a:r>
              <a:rPr lang="fr-FR" sz="2800" dirty="0" smtClean="0"/>
              <a:t>Sensibiliser </a:t>
            </a:r>
            <a:r>
              <a:rPr lang="fr-FR" sz="2800" dirty="0"/>
              <a:t>les propriétaires forestiers à la nécessité de convertir et d’adapter leurs peuplements aux effets du changement </a:t>
            </a:r>
            <a:r>
              <a:rPr lang="fr-FR" sz="2800" dirty="0" smtClean="0"/>
              <a:t>climatique</a:t>
            </a:r>
            <a:endParaRPr lang="fr-FR" sz="2800" dirty="0"/>
          </a:p>
          <a:p>
            <a:pPr lvl="0"/>
            <a:r>
              <a:rPr lang="fr-FR" sz="2800" dirty="0" smtClean="0"/>
              <a:t>Accompagner </a:t>
            </a:r>
            <a:r>
              <a:rPr lang="fr-FR" sz="2800" dirty="0"/>
              <a:t>les propriétaires au suivi et à la mise en œuvre des plans de gestion </a:t>
            </a:r>
            <a:endParaRPr lang="fr-FR" sz="2800" dirty="0" smtClean="0"/>
          </a:p>
          <a:p>
            <a:pPr lvl="0"/>
            <a:r>
              <a:rPr lang="fr-FR" sz="2800" dirty="0" smtClean="0"/>
              <a:t>Sensibiliser </a:t>
            </a:r>
            <a:r>
              <a:rPr lang="fr-FR" sz="2800" dirty="0"/>
              <a:t>les propriétaires forestiers à l’analyse </a:t>
            </a:r>
            <a:r>
              <a:rPr lang="fr-FR" sz="2800" dirty="0" smtClean="0"/>
              <a:t>économique : accompagner </a:t>
            </a:r>
            <a:r>
              <a:rPr lang="fr-FR" sz="2800" dirty="0"/>
              <a:t>dans le passage du statut de propriétaire à producteur de bois</a:t>
            </a:r>
          </a:p>
          <a:p>
            <a:pPr lvl="0"/>
            <a:r>
              <a:rPr lang="fr-FR" sz="2800" dirty="0"/>
              <a:t>Définir et expérimenter des chantiers pilotes de mobilisation de bois énergie</a:t>
            </a:r>
          </a:p>
          <a:p>
            <a:pPr marL="0" indent="0">
              <a:buNone/>
            </a:pPr>
            <a:r>
              <a:rPr lang="fr-FR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37971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ANIMATION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dirty="0" smtClean="0"/>
              <a:t>Exemples - </a:t>
            </a:r>
            <a:r>
              <a:rPr lang="fr-FR" sz="2400" dirty="0" err="1" smtClean="0"/>
              <a:t>Cf</a:t>
            </a:r>
            <a:r>
              <a:rPr lang="fr-FR" sz="2400" dirty="0" smtClean="0"/>
              <a:t> pages 6 et 7 de l’AMI, réaliser :</a:t>
            </a:r>
          </a:p>
          <a:p>
            <a:pPr lvl="0"/>
            <a:r>
              <a:rPr lang="fr-FR" sz="2400" dirty="0" smtClean="0"/>
              <a:t>Mise </a:t>
            </a:r>
            <a:r>
              <a:rPr lang="fr-FR" sz="2400" dirty="0"/>
              <a:t>en place des outils d’accompagnement financier permettant de faciliter les investissements et fluidifier la trésorerie des </a:t>
            </a:r>
            <a:r>
              <a:rPr lang="fr-FR" sz="2400" dirty="0" smtClean="0"/>
              <a:t>entreprises</a:t>
            </a:r>
          </a:p>
          <a:p>
            <a:pPr lvl="0"/>
            <a:r>
              <a:rPr lang="fr-FR" sz="2400" dirty="0" smtClean="0"/>
              <a:t>Faciliter </a:t>
            </a:r>
            <a:r>
              <a:rPr lang="fr-FR" sz="2400" dirty="0"/>
              <a:t>la transmission de certaines informations relatives aux propriétaires (contacts, prévision de type des chantiers à réaliser) aux opérateurs économiques</a:t>
            </a:r>
          </a:p>
          <a:p>
            <a:pPr lvl="0"/>
            <a:r>
              <a:rPr lang="fr-FR" sz="2400" dirty="0"/>
              <a:t>Favoriser la mise en œuvre de ventes groupées de bois</a:t>
            </a:r>
          </a:p>
          <a:p>
            <a:pPr lvl="0"/>
            <a:r>
              <a:rPr lang="fr-FR" sz="2400" dirty="0"/>
              <a:t>Favoriser la mise en réseau des fournisseurs de bois </a:t>
            </a:r>
          </a:p>
          <a:p>
            <a:pPr lvl="0"/>
            <a:r>
              <a:rPr lang="fr-FR" sz="2400" dirty="0" smtClean="0"/>
              <a:t>Réaliser </a:t>
            </a:r>
            <a:r>
              <a:rPr lang="fr-FR" sz="2400" dirty="0"/>
              <a:t>des diagnostics de territoire permettant d’identifier les besoins en équipements de la filière énergétique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3479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ANIMATION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400" u="sng" dirty="0" smtClean="0"/>
              <a:t>AIDES :</a:t>
            </a:r>
          </a:p>
          <a:p>
            <a:pPr marL="0" indent="0">
              <a:buNone/>
            </a:pPr>
            <a:endParaRPr lang="fr-FR" sz="2400" u="sng" dirty="0" smtClean="0"/>
          </a:p>
          <a:p>
            <a:pPr marL="0" indent="0">
              <a:buNone/>
            </a:pPr>
            <a:r>
              <a:rPr lang="fr-FR" sz="2400" dirty="0" smtClean="0"/>
              <a:t>-&gt; 70% du coût des programmes d’action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5412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Quels PROJETS ATTENDUS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047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Projets attendus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Financer quelques gros projets, plutôt qu’une multitude de petits, à l’échelle des territoires, de tailles significatives</a:t>
            </a:r>
          </a:p>
          <a:p>
            <a:endParaRPr lang="fr-FR" dirty="0"/>
          </a:p>
          <a:p>
            <a:r>
              <a:rPr lang="fr-FR" dirty="0" smtClean="0"/>
              <a:t>Si possible avec des projets innovants et reproductibles, priorité à la biomasse non valorisée comme par exemple la conversion de taillis qui représentent 10% de la surface forestière</a:t>
            </a:r>
          </a:p>
          <a:p>
            <a:endParaRPr lang="fr-FR" dirty="0" smtClean="0"/>
          </a:p>
          <a:p>
            <a:r>
              <a:rPr lang="fr-FR" dirty="0" smtClean="0"/>
              <a:t>Le porteur de projet doit impliquer différents acteurs de la filière forêt bois = multi-partenarial obligatoire (mini 2, ADEME privilégiera les projet collectifs)</a:t>
            </a:r>
          </a:p>
          <a:p>
            <a:endParaRPr lang="fr-FR" dirty="0" smtClean="0"/>
          </a:p>
          <a:p>
            <a:r>
              <a:rPr lang="fr-FR" dirty="0" smtClean="0"/>
              <a:t>Financer du « nouveau », ne pas financer en substitution de dispositifs existants</a:t>
            </a:r>
          </a:p>
          <a:p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6348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Projets attendus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Peuvent participer à l’AMI :</a:t>
            </a:r>
          </a:p>
          <a:p>
            <a:pPr marL="0" indent="0">
              <a:buNone/>
            </a:pPr>
            <a:endParaRPr lang="fr-FR" dirty="0" smtClean="0"/>
          </a:p>
          <a:p>
            <a:pPr lvl="0"/>
            <a:r>
              <a:rPr lang="fr-FR" dirty="0"/>
              <a:t>représentants des propriétaires forestiers : syndicats de propriétaires, Centres Régionaux de la Propriété Forestière, etc.</a:t>
            </a:r>
          </a:p>
          <a:p>
            <a:pPr lvl="0"/>
            <a:r>
              <a:rPr lang="fr-FR" dirty="0"/>
              <a:t>acteurs économiques </a:t>
            </a:r>
            <a:r>
              <a:rPr lang="fr-FR" dirty="0" smtClean="0"/>
              <a:t>(</a:t>
            </a:r>
            <a:r>
              <a:rPr lang="fr-FR" dirty="0"/>
              <a:t>défini </a:t>
            </a:r>
            <a:r>
              <a:rPr lang="fr-FR" dirty="0" smtClean="0"/>
              <a:t>comme </a:t>
            </a:r>
            <a:r>
              <a:rPr lang="fr-FR" dirty="0"/>
              <a:t>partie prenante dans un contrat de fourniture de bois</a:t>
            </a:r>
            <a:r>
              <a:rPr lang="fr-FR" dirty="0" smtClean="0"/>
              <a:t>): </a:t>
            </a:r>
            <a:r>
              <a:rPr lang="fr-FR" dirty="0"/>
              <a:t>exploitants et groupements d’exploitants forestiers, experts forestiers, entrepreneurs de travaux forestiers, coopératives forestières, Office National des Forêts, scieurs, industriels de la trituration, énergéticiens, etc.</a:t>
            </a:r>
          </a:p>
          <a:p>
            <a:pPr lvl="0"/>
            <a:r>
              <a:rPr lang="fr-FR" dirty="0" smtClean="0"/>
              <a:t>acteurs </a:t>
            </a:r>
            <a:r>
              <a:rPr lang="fr-FR" dirty="0"/>
              <a:t>de la société civile : associations environnementales, etc.</a:t>
            </a:r>
          </a:p>
          <a:p>
            <a:pPr lvl="0"/>
            <a:r>
              <a:rPr lang="fr-FR" dirty="0"/>
              <a:t>collectivités locales : communes forestières, EPCI, parc naturels, etc.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9330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Projets attendus</a:t>
            </a:r>
            <a:endParaRPr lang="fr-FR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dirty="0" smtClean="0"/>
              <a:t>Des projets comportant au moins 2 des 3 dimensions de l’AMI :</a:t>
            </a:r>
          </a:p>
          <a:p>
            <a:pPr marL="0" indent="0">
              <a:buNone/>
            </a:pPr>
            <a:r>
              <a:rPr lang="fr-FR" dirty="0" smtClean="0"/>
              <a:t>-&gt; Investissements </a:t>
            </a:r>
          </a:p>
          <a:p>
            <a:pPr marL="0" indent="0">
              <a:buNone/>
            </a:pPr>
            <a:r>
              <a:rPr lang="fr-FR" dirty="0" smtClean="0"/>
              <a:t>-&gt; Amélioration peuplement forestier (+)</a:t>
            </a:r>
          </a:p>
          <a:p>
            <a:pPr marL="0" indent="0">
              <a:buNone/>
            </a:pPr>
            <a:r>
              <a:rPr lang="fr-FR" dirty="0" smtClean="0"/>
              <a:t>-&gt; Animation pour le Bois Energie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Des projets de l’ordre de 1 million d’euros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Durées de projet entre 1 et 3 ans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48362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Pourquoi cet AMI bois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 smtClean="0"/>
              <a:t>Contexte :</a:t>
            </a:r>
          </a:p>
          <a:p>
            <a:endParaRPr lang="fr-FR" dirty="0" smtClean="0"/>
          </a:p>
          <a:p>
            <a:r>
              <a:rPr lang="fr-FR" dirty="0" smtClean="0"/>
              <a:t>Eu </a:t>
            </a:r>
            <a:r>
              <a:rPr lang="fr-FR" dirty="0"/>
              <a:t>égard au contexte de tension existant sur le </a:t>
            </a:r>
            <a:r>
              <a:rPr lang="fr-FR" dirty="0" smtClean="0"/>
              <a:t>bois :</a:t>
            </a:r>
          </a:p>
          <a:p>
            <a:r>
              <a:rPr lang="fr-FR" dirty="0" smtClean="0"/>
              <a:t>Volonté de l’ADEME – dans son fonds chaleur- d’investir sur l’offre en bois, en parallèle de la politique de soutien sur la demande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11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METHODOLOGIE - Calendrier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23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fr-FR" dirty="0" smtClean="0"/>
              <a:t>Calendrier :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44624" y="2348880"/>
            <a:ext cx="12481703" cy="3564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9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L’AMI est national</a:t>
            </a:r>
          </a:p>
          <a:p>
            <a:r>
              <a:rPr lang="fr-FR" dirty="0" smtClean="0"/>
              <a:t>Dépôt des dossiers sur DEMATISS avant 29/04/15 </a:t>
            </a:r>
            <a:r>
              <a:rPr lang="fr-FR" u="sng" dirty="0" smtClean="0"/>
              <a:t>à 14h00</a:t>
            </a:r>
          </a:p>
          <a:p>
            <a:r>
              <a:rPr lang="fr-FR" dirty="0" smtClean="0"/>
              <a:t>Sélection faite par ADEME nationale, en concertation avec Ministère écologie et Ministère en charge de la foret, sur la base d’avis régionaux</a:t>
            </a:r>
          </a:p>
          <a:p>
            <a:r>
              <a:rPr lang="fr-FR" dirty="0" smtClean="0"/>
              <a:t>Avis régionaux faits par ADEME Aquitaine, DRAAF, Partenaires régionaux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1517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Méthodologie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u="sng" dirty="0" smtClean="0"/>
              <a:t>En Aquitaine :</a:t>
            </a:r>
          </a:p>
          <a:p>
            <a:r>
              <a:rPr lang="fr-FR" dirty="0" smtClean="0"/>
              <a:t>DRAAF et ADEME Aquitaine se tiennent à disposition pour accompagner les projets</a:t>
            </a:r>
          </a:p>
          <a:p>
            <a:endParaRPr lang="fr-FR" dirty="0" smtClean="0"/>
          </a:p>
          <a:p>
            <a:r>
              <a:rPr lang="fr-FR" dirty="0" smtClean="0"/>
              <a:t>Conseil : nous consulter avant de déposer les projets sur DEMATISS, pour vous aider à améliorer le fond et la forme de votre projet de candidature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07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ELIGIBILITE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025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Rappels sur éligibilité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r>
              <a:rPr lang="fr-FR" dirty="0" smtClean="0"/>
              <a:t>Critères principaux, un projet doit :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Concerner prioritairement le bois issu de forêts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Être multi-partenarial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Comporter un bouquet d’action d’au moins 2 dimensions : </a:t>
            </a:r>
            <a:r>
              <a:rPr lang="fr-FR" sz="2400" dirty="0" smtClean="0"/>
              <a:t>investissement, animation, peuplement (+)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Contribuer à l’approvisionnement de chaufferies fonds chaleur (ou en projet)</a:t>
            </a: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61027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74637"/>
            <a:ext cx="6840760" cy="952227"/>
          </a:xfrm>
        </p:spPr>
        <p:txBody>
          <a:bodyPr/>
          <a:lstStyle/>
          <a:p>
            <a:r>
              <a:rPr lang="fr-FR" dirty="0" smtClean="0"/>
              <a:t>Ce qui maximisera les chances d’être sélectionné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Ce qui sera favorisé dans les candidatures :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Organisation claire et bien définie pour l’articulation entre les acteurs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Les partenariats forts entre acteurs, notamment avec des contrats</a:t>
            </a:r>
            <a:endParaRPr lang="fr-FR" dirty="0"/>
          </a:p>
          <a:p>
            <a:pPr marL="457200" indent="-457200">
              <a:buFontTx/>
              <a:buChar char="-"/>
            </a:pPr>
            <a:r>
              <a:rPr lang="fr-FR" dirty="0" smtClean="0"/>
              <a:t>Un engagement en matière de gestion durable de la forêt</a:t>
            </a:r>
          </a:p>
          <a:p>
            <a:pPr marL="457200" indent="-457200">
              <a:buFontTx/>
              <a:buChar char="-"/>
            </a:pPr>
            <a:r>
              <a:rPr lang="fr-FR" dirty="0" smtClean="0"/>
              <a:t>Des projets qui permettent de faire du bois énergie ET du bois d’</a:t>
            </a:r>
            <a:r>
              <a:rPr lang="fr-FR" dirty="0" err="1" smtClean="0"/>
              <a:t>oeuvre</a:t>
            </a:r>
            <a:endParaRPr lang="fr-FR" dirty="0" smtClean="0"/>
          </a:p>
          <a:p>
            <a:pPr marL="457200" indent="-457200">
              <a:buFontTx/>
              <a:buChar char="-"/>
            </a:pPr>
            <a:endParaRPr lang="fr-FR" dirty="0"/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27396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l’Aquitaine, quelles attentes régionales 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« zones prioritaires de demandes principales » à couvrir :</a:t>
            </a:r>
          </a:p>
          <a:p>
            <a:r>
              <a:rPr lang="fr-FR" dirty="0" smtClean="0"/>
              <a:t>parc de chaufferies sur Métropole </a:t>
            </a:r>
            <a:r>
              <a:rPr lang="fr-FR" dirty="0" err="1" smtClean="0"/>
              <a:t>Bdx</a:t>
            </a:r>
            <a:endParaRPr lang="fr-FR" dirty="0" smtClean="0"/>
          </a:p>
          <a:p>
            <a:r>
              <a:rPr lang="fr-FR" dirty="0" smtClean="0"/>
              <a:t>parc de chaufferies sur Dordogne</a:t>
            </a:r>
          </a:p>
          <a:p>
            <a:r>
              <a:rPr lang="fr-FR" dirty="0" smtClean="0"/>
              <a:t>parc futur dans le 64 (et contexte du CRE)</a:t>
            </a:r>
          </a:p>
          <a:p>
            <a:endParaRPr lang="fr-FR" dirty="0" smtClean="0"/>
          </a:p>
          <a:p>
            <a:pPr marL="457200" indent="-457200">
              <a:buFont typeface="Symbol" pitchFamily="18" charset="2"/>
              <a:buChar char="Þ"/>
            </a:pPr>
            <a:r>
              <a:rPr lang="fr-FR" dirty="0" smtClean="0"/>
              <a:t>ET le 47, le 40 ?</a:t>
            </a:r>
          </a:p>
          <a:p>
            <a:endParaRPr lang="fr-FR" dirty="0"/>
          </a:p>
          <a:p>
            <a:pPr marL="457200" indent="-457200">
              <a:buFont typeface="Symbol" pitchFamily="18" charset="2"/>
              <a:buChar char="Þ"/>
            </a:pPr>
            <a:r>
              <a:rPr lang="fr-FR" dirty="0" smtClean="0"/>
              <a:t>Autre souhait fort : </a:t>
            </a:r>
            <a:r>
              <a:rPr lang="fr-FR" dirty="0"/>
              <a:t>Favoriser les projets mettant en avant l’emploi </a:t>
            </a:r>
            <a:r>
              <a:rPr lang="fr-FR" dirty="0" smtClean="0"/>
              <a:t>– a mentionner dans les dossiers de candidature</a:t>
            </a:r>
            <a:endParaRPr lang="fr-FR" dirty="0"/>
          </a:p>
          <a:p>
            <a:pPr marL="457200" indent="-457200">
              <a:buFont typeface="Symbol" pitchFamily="18" charset="2"/>
              <a:buChar char="Þ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760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 et Cadre de cet AMI Bois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L’objectif est de dynamiser la filière bois par une contribution à l’approvisionnement en bois des chaufferies</a:t>
            </a:r>
          </a:p>
          <a:p>
            <a:endParaRPr lang="fr-FR" dirty="0"/>
          </a:p>
          <a:p>
            <a:r>
              <a:rPr lang="fr-FR" dirty="0" smtClean="0"/>
              <a:t>3 années : 2015, 2016, 2017, pour obtenir des résultats concrets à horizon 2020</a:t>
            </a:r>
          </a:p>
          <a:p>
            <a:endParaRPr lang="fr-FR" dirty="0"/>
          </a:p>
          <a:p>
            <a:r>
              <a:rPr lang="fr-FR" dirty="0" smtClean="0"/>
              <a:t>AMI National, 30 millions €/an</a:t>
            </a:r>
          </a:p>
          <a:p>
            <a:endParaRPr lang="fr-FR" dirty="0"/>
          </a:p>
          <a:p>
            <a:r>
              <a:rPr lang="fr-FR" dirty="0" smtClean="0"/>
              <a:t>Une évaluation sera réalisée à l’issue des 3 ans</a:t>
            </a:r>
          </a:p>
        </p:txBody>
      </p:sp>
    </p:spTree>
    <p:extLst>
      <p:ext uri="{BB962C8B-B14F-4D97-AF65-F5344CB8AC3E}">
        <p14:creationId xmlns:p14="http://schemas.microsoft.com/office/powerpoint/2010/main" val="1368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Ce n’est pas un coup de tronçonneuse dans la forêt et puis on s’en va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/>
              <a:t/>
            </a:r>
            <a:br>
              <a:rPr lang="fr-FR" sz="2800" dirty="0"/>
            </a:br>
            <a:r>
              <a:rPr lang="fr-FR" sz="2800" b="1" u="sng" dirty="0" smtClean="0"/>
              <a:t>C’est plutôt un coup de « démarreur » financier :</a:t>
            </a: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800" dirty="0" smtClean="0"/>
              <a:t>-&gt; pour remettre en exploitation des parcelles/territoires, y adjoindre une logistique d’équipements, devant ensuite conduire à terme à l’autonomie</a:t>
            </a:r>
            <a:endParaRPr lang="fr-FR" sz="2800" dirty="0"/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1763688" y="274637"/>
            <a:ext cx="6923112" cy="952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/>
              <a:t>DYNAMIC n’est pas :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280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29600" cy="4032448"/>
          </a:xfrm>
        </p:spPr>
        <p:txBody>
          <a:bodyPr/>
          <a:lstStyle/>
          <a:p>
            <a:r>
              <a:rPr lang="fr-FR" dirty="0" smtClean="0"/>
              <a:t>PRINCIPES DE DYNAMIC Bois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2271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74637"/>
            <a:ext cx="6048672" cy="952227"/>
          </a:xfrm>
        </p:spPr>
        <p:txBody>
          <a:bodyPr/>
          <a:lstStyle/>
          <a:p>
            <a:r>
              <a:rPr lang="fr-FR" dirty="0" smtClean="0"/>
              <a:t>Principes de DYNAMIC Bois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484784"/>
            <a:ext cx="8342584" cy="4824536"/>
          </a:xfrm>
        </p:spPr>
        <p:txBody>
          <a:bodyPr>
            <a:noAutofit/>
          </a:bodyPr>
          <a:lstStyle/>
          <a:p>
            <a:pPr algn="ctr"/>
            <a:endParaRPr lang="fr-FR" sz="3600" dirty="0"/>
          </a:p>
          <a:p>
            <a:pPr algn="ctr"/>
            <a:r>
              <a:rPr lang="fr-FR" sz="3600" dirty="0" smtClean="0"/>
              <a:t>Il concerne </a:t>
            </a:r>
            <a:r>
              <a:rPr lang="fr-FR" sz="3600" dirty="0"/>
              <a:t>prioritairement le bois issu </a:t>
            </a:r>
            <a:r>
              <a:rPr lang="fr-FR" sz="3600" dirty="0" smtClean="0"/>
              <a:t>de la forêt, mais pas toutes les biomasses</a:t>
            </a:r>
          </a:p>
          <a:p>
            <a:pPr algn="ctr"/>
            <a:endParaRPr lang="fr-FR" sz="3600" dirty="0"/>
          </a:p>
          <a:p>
            <a:pPr algn="ctr"/>
            <a:r>
              <a:rPr lang="fr-FR" sz="3600" dirty="0" smtClean="0"/>
              <a:t>Il concerne le bois additionnel </a:t>
            </a:r>
            <a:r>
              <a:rPr lang="fr-FR" sz="2800" dirty="0" smtClean="0"/>
              <a:t>(défini comme tout bois qui n’aurait pas été mobilisé sans DYNAMIC Bois – A justifier dans les dossiers projets déposés)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938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de </a:t>
            </a:r>
            <a:r>
              <a:rPr lang="fr-FR" dirty="0" smtClean="0"/>
              <a:t>DYNAMIC </a:t>
            </a:r>
            <a:r>
              <a:rPr lang="fr-FR" dirty="0"/>
              <a:t>Bois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smtClean="0"/>
              <a:t>Définir et limiter des actions directement en lien avec le développement des chaufferies financées par le Fonds chaleur : Chaufferies en place </a:t>
            </a:r>
            <a:r>
              <a:rPr lang="fr-FR" u="sng" dirty="0" smtClean="0"/>
              <a:t>Et en projet.</a:t>
            </a:r>
            <a:r>
              <a:rPr lang="fr-FR" dirty="0" smtClean="0"/>
              <a:t> (peut avoir comme débouché un CRE, mais si et seulement si il y a une proportion significative de chaufferie fonds biomasse également)</a:t>
            </a:r>
          </a:p>
          <a:p>
            <a:endParaRPr lang="fr-FR" dirty="0"/>
          </a:p>
          <a:p>
            <a:r>
              <a:rPr lang="fr-FR" dirty="0" smtClean="0"/>
              <a:t>Privilégier les actions gagnantes-gagnantes, c’est-à-dire pouvant également bénéficier au Bois Œuvre et Bois Industrie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788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Principes de </a:t>
            </a:r>
            <a:r>
              <a:rPr lang="fr-FR" dirty="0" smtClean="0"/>
              <a:t>DYNAMIC </a:t>
            </a:r>
            <a:r>
              <a:rPr lang="fr-FR" dirty="0"/>
              <a:t>Bois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Respecter la hiérarchie des usages</a:t>
            </a:r>
          </a:p>
          <a:p>
            <a:endParaRPr lang="fr-FR" dirty="0"/>
          </a:p>
          <a:p>
            <a:r>
              <a:rPr lang="fr-FR" dirty="0" smtClean="0"/>
              <a:t>Améliorer l’approvisionnement en bois pour énergie en permettant une amélioration des peuplements forestiers</a:t>
            </a:r>
          </a:p>
          <a:p>
            <a:endParaRPr lang="fr-FR" dirty="0"/>
          </a:p>
          <a:p>
            <a:r>
              <a:rPr lang="fr-FR" dirty="0" smtClean="0"/>
              <a:t>Privilégier un approvisionnement additionnel de bois non concurrent aux autres usages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398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1229</TotalTime>
  <Words>1179</Words>
  <Application>Microsoft Office PowerPoint</Application>
  <PresentationFormat>Affichage à l'écran (4:3)</PresentationFormat>
  <Paragraphs>183</Paragraphs>
  <Slides>37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37</vt:i4>
      </vt:variant>
    </vt:vector>
  </HeadingPairs>
  <TitlesOfParts>
    <vt:vector size="38" baseType="lpstr">
      <vt:lpstr>Thème Office</vt:lpstr>
      <vt:lpstr>AMI 2015 – DYNAMIC BOIS  insuffler une nouvelle DynAmique dans  l’ApprovisionneMent des chaufferIes bois  du fonds Chaleur – DYNAMIC Bois   </vt:lpstr>
      <vt:lpstr>Objectifs de la réunion Présenter l’AMI pour « dégrossir » Se Rencontrer Répondre aux questions Caler les échanges à venir</vt:lpstr>
      <vt:lpstr>Pourquoi cet AMI bois</vt:lpstr>
      <vt:lpstr>Objectif et Cadre de cet AMI Bois</vt:lpstr>
      <vt:lpstr>Ce n’est pas un coup de tronçonneuse dans la forêt et puis on s’en va   C’est plutôt un coup de « démarreur » financier : -&gt; pour remettre en exploitation des parcelles/territoires, y adjoindre une logistique d’équipements, devant ensuite conduire à terme à l’autonomie</vt:lpstr>
      <vt:lpstr>PRINCIPES DE DYNAMIC Bois</vt:lpstr>
      <vt:lpstr>Principes de DYNAMIC Bois</vt:lpstr>
      <vt:lpstr>Principes de DYNAMIC Bois</vt:lpstr>
      <vt:lpstr>Principes de DYNAMIC Bois</vt:lpstr>
      <vt:lpstr>Principes de DYNAMIC Bois</vt:lpstr>
      <vt:lpstr>Principes de DYNAMIC Bois</vt:lpstr>
      <vt:lpstr>DIMENSION INVESTISSEMENT</vt:lpstr>
      <vt:lpstr>Présentation PowerPoint</vt:lpstr>
      <vt:lpstr>Présentation PowerPoint</vt:lpstr>
      <vt:lpstr>Présentation PowerPoint</vt:lpstr>
      <vt:lpstr>DIMENSION AMELIORATION PEUPLEMENT</vt:lpstr>
      <vt:lpstr>Présentation PowerPoint</vt:lpstr>
      <vt:lpstr>Présentation PowerPoint</vt:lpstr>
      <vt:lpstr>Présentation PowerPoint</vt:lpstr>
      <vt:lpstr>DIMENSION ANIMATION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Quels PROJETS ATTENDUS ?</vt:lpstr>
      <vt:lpstr>Projets attendus</vt:lpstr>
      <vt:lpstr>Présentation PowerPoint</vt:lpstr>
      <vt:lpstr>Présentation PowerPoint</vt:lpstr>
      <vt:lpstr>METHODOLOGIE - Calendrier</vt:lpstr>
      <vt:lpstr>Méthodologie</vt:lpstr>
      <vt:lpstr>Méthodologie</vt:lpstr>
      <vt:lpstr>Méthodologie</vt:lpstr>
      <vt:lpstr>ELIGIBILITE</vt:lpstr>
      <vt:lpstr>Rappels sur éligibilité</vt:lpstr>
      <vt:lpstr>Ce qui maximisera les chances d’être sélectionné</vt:lpstr>
      <vt:lpstr>Pour l’Aquitaine, quelles attentes régionales 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GARDELLE Romuald</dc:creator>
  <cp:lastModifiedBy>GARDELLE Romuald</cp:lastModifiedBy>
  <cp:revision>93</cp:revision>
  <dcterms:created xsi:type="dcterms:W3CDTF">2015-02-06T08:30:06Z</dcterms:created>
  <dcterms:modified xsi:type="dcterms:W3CDTF">2015-03-26T10:00:21Z</dcterms:modified>
</cp:coreProperties>
</file>